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9"/>
  </p:notesMasterIdLst>
  <p:handoutMasterIdLst>
    <p:handoutMasterId r:id="rId30"/>
  </p:handoutMasterIdLst>
  <p:sldIdLst>
    <p:sldId id="296" r:id="rId3"/>
    <p:sldId id="262" r:id="rId4"/>
    <p:sldId id="263" r:id="rId5"/>
    <p:sldId id="264" r:id="rId6"/>
    <p:sldId id="265" r:id="rId7"/>
    <p:sldId id="294" r:id="rId8"/>
    <p:sldId id="269" r:id="rId9"/>
    <p:sldId id="297" r:id="rId10"/>
    <p:sldId id="290" r:id="rId11"/>
    <p:sldId id="293" r:id="rId12"/>
    <p:sldId id="271" r:id="rId13"/>
    <p:sldId id="272" r:id="rId14"/>
    <p:sldId id="273" r:id="rId15"/>
    <p:sldId id="295" r:id="rId16"/>
    <p:sldId id="275" r:id="rId17"/>
    <p:sldId id="287" r:id="rId18"/>
    <p:sldId id="277" r:id="rId19"/>
    <p:sldId id="280" r:id="rId20"/>
    <p:sldId id="281" r:id="rId21"/>
    <p:sldId id="282" r:id="rId22"/>
    <p:sldId id="283" r:id="rId23"/>
    <p:sldId id="284" r:id="rId24"/>
    <p:sldId id="279" r:id="rId25"/>
    <p:sldId id="285" r:id="rId26"/>
    <p:sldId id="291" r:id="rId27"/>
    <p:sldId id="286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D:\WD%20PAssport\My%20Data\Attache\2017\30%20Years%20HIV%20epidemic%20-%20Report\30%20years%20of%20HIV%20epidemic_Main%20Data%20file%20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Feuill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GHNAS01.regionh.top.local\Home-K\KLAU0041\Dokumenter\Kamilla%20Laut\Study%202\Results%2004.05.17\1)%20Bubble%20plots%2004.05.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GHNAS01.regionh.top.local\Home-K\KLAU0041\Dokumenter\Kamilla%20Laut\Study%202\Results%2004.05.17\1)%20Bubble%20plots%2004.05.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Feuill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 Coverage'!$B$25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686-4BE2-9D9C-FD0B9BE38B6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86-4BE2-9D9C-FD0B9BE38B69}"/>
              </c:ext>
            </c:extLst>
          </c:dPt>
          <c:cat>
            <c:strRef>
              <c:f>'ART Coverage'!$A$26:$A$38</c:f>
              <c:strCache>
                <c:ptCount val="13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Moldova</c:v>
                </c:pt>
                <c:pt idx="7">
                  <c:v>Russia</c:v>
                </c:pt>
                <c:pt idx="8">
                  <c:v>Tajikistan</c:v>
                </c:pt>
                <c:pt idx="9">
                  <c:v>Ukraine</c:v>
                </c:pt>
                <c:pt idx="10">
                  <c:v>Uzbekistan</c:v>
                </c:pt>
                <c:pt idx="11">
                  <c:v>Region</c:v>
                </c:pt>
                <c:pt idx="12">
                  <c:v>Global</c:v>
                </c:pt>
              </c:strCache>
            </c:strRef>
          </c:cat>
          <c:val>
            <c:numRef>
              <c:f>'ART Coverage'!$B$26:$B$38</c:f>
              <c:numCache>
                <c:formatCode>General</c:formatCode>
                <c:ptCount val="13"/>
                <c:pt idx="0">
                  <c:v>8.0</c:v>
                </c:pt>
                <c:pt idx="1">
                  <c:v>10.0</c:v>
                </c:pt>
                <c:pt idx="2">
                  <c:v>13.0</c:v>
                </c:pt>
                <c:pt idx="3">
                  <c:v>11.0</c:v>
                </c:pt>
                <c:pt idx="4">
                  <c:v>8.0</c:v>
                </c:pt>
                <c:pt idx="5">
                  <c:v>7.0</c:v>
                </c:pt>
                <c:pt idx="6">
                  <c:v>11.0</c:v>
                </c:pt>
                <c:pt idx="7">
                  <c:v>12.0</c:v>
                </c:pt>
                <c:pt idx="8">
                  <c:v>4.0</c:v>
                </c:pt>
                <c:pt idx="9">
                  <c:v>10.0</c:v>
                </c:pt>
                <c:pt idx="10">
                  <c:v>6.0</c:v>
                </c:pt>
                <c:pt idx="11" formatCode="0">
                  <c:v>11.0</c:v>
                </c:pt>
                <c:pt idx="12">
                  <c:v>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86-4BE2-9D9C-FD0B9BE38B69}"/>
            </c:ext>
          </c:extLst>
        </c:ser>
        <c:ser>
          <c:idx val="1"/>
          <c:order val="1"/>
          <c:tx>
            <c:strRef>
              <c:f>'ART Coverage'!$C$25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686-4BE2-9D9C-FD0B9BE38B6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686-4BE2-9D9C-FD0B9BE38B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'ART Coverage'!$A$26:$A$38</c:f>
              <c:strCache>
                <c:ptCount val="13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Moldova</c:v>
                </c:pt>
                <c:pt idx="7">
                  <c:v>Russia</c:v>
                </c:pt>
                <c:pt idx="8">
                  <c:v>Tajikistan</c:v>
                </c:pt>
                <c:pt idx="9">
                  <c:v>Ukraine</c:v>
                </c:pt>
                <c:pt idx="10">
                  <c:v>Uzbekistan</c:v>
                </c:pt>
                <c:pt idx="11">
                  <c:v>Region</c:v>
                </c:pt>
                <c:pt idx="12">
                  <c:v>Global</c:v>
                </c:pt>
              </c:strCache>
            </c:strRef>
          </c:cat>
          <c:val>
            <c:numRef>
              <c:f>'ART Coverage'!$C$26:$C$38</c:f>
              <c:numCache>
                <c:formatCode>General</c:formatCode>
                <c:ptCount val="13"/>
                <c:pt idx="0">
                  <c:v>36.0</c:v>
                </c:pt>
                <c:pt idx="1">
                  <c:v>30.0</c:v>
                </c:pt>
                <c:pt idx="2">
                  <c:v>27.0</c:v>
                </c:pt>
                <c:pt idx="3">
                  <c:v>31.0</c:v>
                </c:pt>
                <c:pt idx="4">
                  <c:v>30.0</c:v>
                </c:pt>
                <c:pt idx="5">
                  <c:v>32.0</c:v>
                </c:pt>
                <c:pt idx="6">
                  <c:v>28.0</c:v>
                </c:pt>
                <c:pt idx="7">
                  <c:v>33.0</c:v>
                </c:pt>
                <c:pt idx="8">
                  <c:v>28.0</c:v>
                </c:pt>
                <c:pt idx="9">
                  <c:v>36.0</c:v>
                </c:pt>
                <c:pt idx="10">
                  <c:v>27.0</c:v>
                </c:pt>
                <c:pt idx="11" formatCode="0">
                  <c:v>27.0</c:v>
                </c:pt>
                <c:pt idx="12">
                  <c:v>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86-4BE2-9D9C-FD0B9BE38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72311320"/>
        <c:axId val="2073011832"/>
      </c:barChart>
      <c:catAx>
        <c:axId val="2072311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073011832"/>
        <c:crosses val="autoZero"/>
        <c:auto val="1"/>
        <c:lblAlgn val="ctr"/>
        <c:lblOffset val="100"/>
        <c:noMultiLvlLbl val="0"/>
      </c:catAx>
      <c:valAx>
        <c:axId val="207301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0723113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93682843492752"/>
          <c:y val="0.0416666666666667"/>
          <c:w val="0.703683667908878"/>
          <c:h val="0.8532751049853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Initiation regardless of CD4 count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2018.0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4.0</c:v>
                </c:pt>
                <c:pt idx="2">
                  <c:v>29.0</c:v>
                </c:pt>
                <c:pt idx="3">
                  <c:v>46.0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94-41AB-9C93-5B2E9D03A80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500 cells/mm3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2018.0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16.0</c:v>
                </c:pt>
                <c:pt idx="2">
                  <c:v>10.0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94-41AB-9C93-5B2E9D03A80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350 cells/mm3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2018.0</c:v>
                </c:pt>
              </c:numCache>
            </c:numRef>
          </c:cat>
          <c:val>
            <c:numRef>
              <c:f>Sheet1!$B$6:$E$6</c:f>
              <c:numCache>
                <c:formatCode>General</c:formatCode>
                <c:ptCount val="4"/>
                <c:pt idx="0">
                  <c:v>28.0</c:v>
                </c:pt>
                <c:pt idx="2">
                  <c:v>8.0</c:v>
                </c:pt>
                <c:pt idx="3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94-41AB-9C93-5B2E9D03A80E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200 cells/mm3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94-41AB-9C93-5B2E9D03A80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794-41AB-9C93-5B2E9D03A8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Sheet1!$B$3:$E$3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2018.0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>
                  <c:v>1.0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94-41AB-9C93-5B2E9D03A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5756296"/>
        <c:axId val="2075823352"/>
      </c:barChart>
      <c:catAx>
        <c:axId val="207575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2075823352"/>
        <c:crosses val="autoZero"/>
        <c:auto val="1"/>
        <c:lblAlgn val="ctr"/>
        <c:lblOffset val="100"/>
        <c:noMultiLvlLbl val="0"/>
      </c:catAx>
      <c:valAx>
        <c:axId val="2075823352"/>
        <c:scaling>
          <c:orientation val="minMax"/>
          <c:max val="55.0"/>
          <c:min val="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Number of countries/ART policy</a:t>
                </a:r>
              </a:p>
            </c:rich>
          </c:tx>
          <c:layout>
            <c:manualLayout>
              <c:xMode val="edge"/>
              <c:yMode val="edge"/>
              <c:x val="0.00746062620293411"/>
              <c:y val="0.315101883860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2075756296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095374980239"/>
          <c:y val="0.170016833191676"/>
          <c:w val="0.221749139232559"/>
          <c:h val="0.621136586845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86166947881153"/>
          <c:y val="0.0325697602177728"/>
          <c:w val="0.941241759626203"/>
          <c:h val="0.956593331561231"/>
        </c:manualLayout>
      </c:layout>
      <c:bubbleChart>
        <c:varyColors val="0"/>
        <c:ser>
          <c:idx val="0"/>
          <c:order val="0"/>
          <c:tx>
            <c:v>West 2004/05</c:v>
          </c:tx>
          <c:spPr>
            <a:solidFill>
              <a:srgbClr val="4B8B9C"/>
            </a:solidFill>
            <a:ln w="3175">
              <a:solidFill>
                <a:schemeClr val="tx1"/>
              </a:solidFill>
            </a:ln>
          </c:spPr>
          <c:invertIfNegative val="0"/>
          <c:xVal>
            <c:numRef>
              <c:f>'Ark1'!$F$9:$F$14</c:f>
              <c:numCache>
                <c:formatCode>General</c:formatCode>
                <c:ptCount val="6"/>
                <c:pt idx="0">
                  <c:v>77.4</c:v>
                </c:pt>
                <c:pt idx="1">
                  <c:v>74.12</c:v>
                </c:pt>
                <c:pt idx="2">
                  <c:v>69.89</c:v>
                </c:pt>
                <c:pt idx="3">
                  <c:v>73.33</c:v>
                </c:pt>
                <c:pt idx="4">
                  <c:v>65.63</c:v>
                </c:pt>
                <c:pt idx="5">
                  <c:v>82.93</c:v>
                </c:pt>
              </c:numCache>
            </c:numRef>
          </c:xVal>
          <c:yVal>
            <c:numRef>
              <c:f>'Ark1'!$G$9:$G$14</c:f>
              <c:numCache>
                <c:formatCode>General</c:formatCode>
                <c:ptCount val="6"/>
                <c:pt idx="0">
                  <c:v>78.0</c:v>
                </c:pt>
                <c:pt idx="1">
                  <c:v>75.43</c:v>
                </c:pt>
                <c:pt idx="2">
                  <c:v>79.27</c:v>
                </c:pt>
                <c:pt idx="3">
                  <c:v>75.32</c:v>
                </c:pt>
                <c:pt idx="4">
                  <c:v>75.64</c:v>
                </c:pt>
                <c:pt idx="5">
                  <c:v>73.53</c:v>
                </c:pt>
              </c:numCache>
            </c:numRef>
          </c:yVal>
          <c:bubbleSize>
            <c:numRef>
              <c:f>'Ark1'!$E$9:$E$14</c:f>
              <c:numCache>
                <c:formatCode>General</c:formatCode>
                <c:ptCount val="6"/>
                <c:pt idx="0">
                  <c:v>323.0</c:v>
                </c:pt>
                <c:pt idx="1">
                  <c:v>626.0</c:v>
                </c:pt>
                <c:pt idx="2">
                  <c:v>787.0</c:v>
                </c:pt>
                <c:pt idx="3">
                  <c:v>105.0</c:v>
                </c:pt>
                <c:pt idx="4">
                  <c:v>419.0</c:v>
                </c:pt>
                <c:pt idx="5">
                  <c:v>41.0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3D-4404-AB21-BE6F6396EAD3}"/>
            </c:ext>
          </c:extLst>
        </c:ser>
        <c:ser>
          <c:idx val="1"/>
          <c:order val="1"/>
          <c:tx>
            <c:v>South 2004/05</c:v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 w="31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73D-4404-AB21-BE6F6396EAD3}"/>
              </c:ext>
            </c:extLst>
          </c:dPt>
          <c:xVal>
            <c:numRef>
              <c:f>'Ark1'!$F$3:$F$8</c:f>
              <c:numCache>
                <c:formatCode>General</c:formatCode>
                <c:ptCount val="6"/>
                <c:pt idx="0">
                  <c:v>74.26</c:v>
                </c:pt>
                <c:pt idx="1">
                  <c:v>76.49</c:v>
                </c:pt>
                <c:pt idx="2">
                  <c:v>75.0</c:v>
                </c:pt>
                <c:pt idx="3">
                  <c:v>76.14</c:v>
                </c:pt>
                <c:pt idx="4">
                  <c:v>69.61</c:v>
                </c:pt>
                <c:pt idx="5">
                  <c:v>66.26</c:v>
                </c:pt>
              </c:numCache>
            </c:numRef>
          </c:xVal>
          <c:yVal>
            <c:numRef>
              <c:f>'Ark1'!$G$3:$G$8</c:f>
              <c:numCache>
                <c:formatCode>General</c:formatCode>
                <c:ptCount val="6"/>
                <c:pt idx="0">
                  <c:v>73.86</c:v>
                </c:pt>
                <c:pt idx="1">
                  <c:v>64.13</c:v>
                </c:pt>
                <c:pt idx="2">
                  <c:v>66.66999999999998</c:v>
                </c:pt>
                <c:pt idx="3">
                  <c:v>73.26</c:v>
                </c:pt>
                <c:pt idx="4">
                  <c:v>53.52</c:v>
                </c:pt>
                <c:pt idx="5">
                  <c:v>64.81</c:v>
                </c:pt>
              </c:numCache>
            </c:numRef>
          </c:yVal>
          <c:bubbleSize>
            <c:numRef>
              <c:f>'Ark1'!$E$3:$E$8</c:f>
              <c:numCache>
                <c:formatCode>General</c:formatCode>
                <c:ptCount val="6"/>
                <c:pt idx="0">
                  <c:v>237.0</c:v>
                </c:pt>
                <c:pt idx="1">
                  <c:v>791.0</c:v>
                </c:pt>
                <c:pt idx="2">
                  <c:v>280.0</c:v>
                </c:pt>
                <c:pt idx="3">
                  <c:v>1115.0</c:v>
                </c:pt>
                <c:pt idx="4">
                  <c:v>204.0</c:v>
                </c:pt>
                <c:pt idx="5">
                  <c:v>163.0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73D-4404-AB21-BE6F6396EAD3}"/>
            </c:ext>
          </c:extLst>
        </c:ser>
        <c:ser>
          <c:idx val="2"/>
          <c:order val="2"/>
          <c:tx>
            <c:v>North 2004/05</c:v>
          </c:tx>
          <c:spPr>
            <a:solidFill>
              <a:srgbClr val="9F6F00"/>
            </a:solidFill>
            <a:ln w="3175">
              <a:solidFill>
                <a:schemeClr val="tx1"/>
              </a:solidFill>
            </a:ln>
          </c:spPr>
          <c:invertIfNegative val="0"/>
          <c:xVal>
            <c:numRef>
              <c:f>'Ark1'!$F$15:$F$21</c:f>
              <c:numCache>
                <c:formatCode>General</c:formatCode>
                <c:ptCount val="7"/>
                <c:pt idx="0">
                  <c:v>83.26</c:v>
                </c:pt>
                <c:pt idx="1">
                  <c:v>76.73</c:v>
                </c:pt>
                <c:pt idx="2">
                  <c:v>45.45</c:v>
                </c:pt>
                <c:pt idx="3">
                  <c:v>73.75</c:v>
                </c:pt>
                <c:pt idx="4">
                  <c:v>66.06</c:v>
                </c:pt>
                <c:pt idx="5">
                  <c:v>76.95</c:v>
                </c:pt>
                <c:pt idx="6">
                  <c:v>64.08</c:v>
                </c:pt>
              </c:numCache>
            </c:numRef>
          </c:xVal>
          <c:yVal>
            <c:numRef>
              <c:f>'Ark1'!$G$15:$G$21</c:f>
              <c:numCache>
                <c:formatCode>General</c:formatCode>
                <c:ptCount val="7"/>
                <c:pt idx="0">
                  <c:v>82.59</c:v>
                </c:pt>
                <c:pt idx="1">
                  <c:v>82.54</c:v>
                </c:pt>
                <c:pt idx="2">
                  <c:v>0.0</c:v>
                </c:pt>
                <c:pt idx="3">
                  <c:v>69.49</c:v>
                </c:pt>
                <c:pt idx="4">
                  <c:v>84.72</c:v>
                </c:pt>
                <c:pt idx="5">
                  <c:v>91.24</c:v>
                </c:pt>
                <c:pt idx="6">
                  <c:v>81.32</c:v>
                </c:pt>
              </c:numCache>
            </c:numRef>
          </c:yVal>
          <c:bubbleSize>
            <c:numRef>
              <c:f>'Ark1'!$E$15:$E$21</c:f>
              <c:numCache>
                <c:formatCode>General</c:formatCode>
                <c:ptCount val="7"/>
                <c:pt idx="0">
                  <c:v>669.0</c:v>
                </c:pt>
                <c:pt idx="1">
                  <c:v>739.0</c:v>
                </c:pt>
                <c:pt idx="2">
                  <c:v>33.0</c:v>
                </c:pt>
                <c:pt idx="3">
                  <c:v>80.0</c:v>
                </c:pt>
                <c:pt idx="4">
                  <c:v>109.0</c:v>
                </c:pt>
                <c:pt idx="5">
                  <c:v>282.0</c:v>
                </c:pt>
                <c:pt idx="6">
                  <c:v>142.0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73D-4404-AB21-BE6F6396EAD3}"/>
            </c:ext>
          </c:extLst>
        </c:ser>
        <c:ser>
          <c:idx val="3"/>
          <c:order val="3"/>
          <c:tx>
            <c:v>East Central 2004/05</c:v>
          </c:tx>
          <c:spPr>
            <a:solidFill>
              <a:srgbClr val="639A22"/>
            </a:solidFill>
            <a:ln w="3175">
              <a:solidFill>
                <a:schemeClr val="tx1"/>
              </a:solidFill>
            </a:ln>
          </c:spPr>
          <c:invertIfNegative val="0"/>
          <c:xVal>
            <c:numRef>
              <c:f>'Ark1'!$F$23:$F$28</c:f>
              <c:numCache>
                <c:formatCode>General</c:formatCode>
                <c:ptCount val="6"/>
                <c:pt idx="0">
                  <c:v>64.29</c:v>
                </c:pt>
                <c:pt idx="1">
                  <c:v>59.62</c:v>
                </c:pt>
                <c:pt idx="2">
                  <c:v>72.65</c:v>
                </c:pt>
                <c:pt idx="3">
                  <c:v>38.46</c:v>
                </c:pt>
                <c:pt idx="4">
                  <c:v>69.38</c:v>
                </c:pt>
                <c:pt idx="5">
                  <c:v>44.16</c:v>
                </c:pt>
              </c:numCache>
            </c:numRef>
          </c:xVal>
          <c:yVal>
            <c:numRef>
              <c:f>'Ark1'!$G$23:$G$28</c:f>
              <c:numCache>
                <c:formatCode>General</c:formatCode>
                <c:ptCount val="6"/>
                <c:pt idx="0">
                  <c:v>71.43</c:v>
                </c:pt>
                <c:pt idx="1">
                  <c:v>61.29</c:v>
                </c:pt>
                <c:pt idx="2">
                  <c:v>69.41</c:v>
                </c:pt>
                <c:pt idx="3">
                  <c:v>50.0</c:v>
                </c:pt>
                <c:pt idx="4">
                  <c:v>81.8</c:v>
                </c:pt>
                <c:pt idx="5">
                  <c:v>55.88</c:v>
                </c:pt>
              </c:numCache>
            </c:numRef>
          </c:yVal>
          <c:bubbleSize>
            <c:numRef>
              <c:f>'Ark1'!$E$23:$E$28</c:f>
              <c:numCache>
                <c:formatCode>General</c:formatCode>
                <c:ptCount val="6"/>
                <c:pt idx="0">
                  <c:v>98.0</c:v>
                </c:pt>
                <c:pt idx="1">
                  <c:v>52.0</c:v>
                </c:pt>
                <c:pt idx="2">
                  <c:v>117.0</c:v>
                </c:pt>
                <c:pt idx="3">
                  <c:v>52.0</c:v>
                </c:pt>
                <c:pt idx="4">
                  <c:v>578.0</c:v>
                </c:pt>
                <c:pt idx="5">
                  <c:v>77.0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73D-4404-AB21-BE6F6396EAD3}"/>
            </c:ext>
          </c:extLst>
        </c:ser>
        <c:ser>
          <c:idx val="4"/>
          <c:order val="4"/>
          <c:tx>
            <c:v>East 2004/05</c:v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</c:spPr>
          <c:invertIfNegative val="0"/>
          <c:xVal>
            <c:numRef>
              <c:f>'Ark1'!$F$32:$F$37</c:f>
              <c:numCache>
                <c:formatCode>General</c:formatCode>
                <c:ptCount val="6"/>
                <c:pt idx="0">
                  <c:v>2.0</c:v>
                </c:pt>
                <c:pt idx="1">
                  <c:v>31.41</c:v>
                </c:pt>
                <c:pt idx="2">
                  <c:v>22.34</c:v>
                </c:pt>
                <c:pt idx="3">
                  <c:v>32.65</c:v>
                </c:pt>
                <c:pt idx="4">
                  <c:v>12.0</c:v>
                </c:pt>
                <c:pt idx="5">
                  <c:v>2.35</c:v>
                </c:pt>
              </c:numCache>
            </c:numRef>
          </c:xVal>
          <c:yVal>
            <c:numRef>
              <c:f>'Ark1'!$G$32:$G$37</c:f>
              <c:numCache>
                <c:formatCode>General</c:formatCode>
                <c:ptCount val="6"/>
                <c:pt idx="0">
                  <c:v>0.0</c:v>
                </c:pt>
                <c:pt idx="1">
                  <c:v>34.69</c:v>
                </c:pt>
                <c:pt idx="2">
                  <c:v>52.38</c:v>
                </c:pt>
                <c:pt idx="3">
                  <c:v>78.13</c:v>
                </c:pt>
                <c:pt idx="4">
                  <c:v>33.33</c:v>
                </c:pt>
                <c:pt idx="5">
                  <c:v>0.0</c:v>
                </c:pt>
              </c:numCache>
            </c:numRef>
          </c:yVal>
          <c:bubbleSize>
            <c:numRef>
              <c:f>'Ark1'!$E$32:$E$37</c:f>
              <c:numCache>
                <c:formatCode>General</c:formatCode>
                <c:ptCount val="6"/>
                <c:pt idx="0">
                  <c:v>234.0</c:v>
                </c:pt>
                <c:pt idx="1">
                  <c:v>156.0</c:v>
                </c:pt>
                <c:pt idx="2">
                  <c:v>94.0</c:v>
                </c:pt>
                <c:pt idx="3">
                  <c:v>98.0</c:v>
                </c:pt>
                <c:pt idx="4">
                  <c:v>75.0</c:v>
                </c:pt>
                <c:pt idx="5">
                  <c:v>170.0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73D-4404-AB21-BE6F6396EAD3}"/>
            </c:ext>
          </c:extLst>
        </c:ser>
        <c:ser>
          <c:idx val="5"/>
          <c:order val="5"/>
          <c:tx>
            <c:v>West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'Ark1'!$J$9:$J$14</c:f>
              <c:numCache>
                <c:formatCode>General</c:formatCode>
                <c:ptCount val="6"/>
                <c:pt idx="0">
                  <c:v>81.37</c:v>
                </c:pt>
                <c:pt idx="1">
                  <c:v>86.98</c:v>
                </c:pt>
                <c:pt idx="2">
                  <c:v>67.97</c:v>
                </c:pt>
                <c:pt idx="3">
                  <c:v>81.3</c:v>
                </c:pt>
                <c:pt idx="4">
                  <c:v>82.1</c:v>
                </c:pt>
                <c:pt idx="5">
                  <c:v>84.52</c:v>
                </c:pt>
              </c:numCache>
            </c:numRef>
          </c:xVal>
          <c:yVal>
            <c:numRef>
              <c:f>'Ark1'!$K$9:$K$14</c:f>
              <c:numCache>
                <c:formatCode>General</c:formatCode>
                <c:ptCount val="6"/>
                <c:pt idx="0">
                  <c:v>93.27</c:v>
                </c:pt>
                <c:pt idx="1">
                  <c:v>93.46</c:v>
                </c:pt>
                <c:pt idx="2">
                  <c:v>90.87</c:v>
                </c:pt>
                <c:pt idx="3">
                  <c:v>90.0</c:v>
                </c:pt>
                <c:pt idx="4">
                  <c:v>96.57</c:v>
                </c:pt>
                <c:pt idx="5">
                  <c:v>98.59</c:v>
                </c:pt>
              </c:numCache>
            </c:numRef>
          </c:yVal>
          <c:bubbleSize>
            <c:numRef>
              <c:f>'Ark1'!$I$9:$I$14</c:f>
              <c:numCache>
                <c:formatCode>General</c:formatCode>
                <c:ptCount val="6"/>
                <c:pt idx="0">
                  <c:v>365.0</c:v>
                </c:pt>
                <c:pt idx="1">
                  <c:v>668.0</c:v>
                </c:pt>
                <c:pt idx="2">
                  <c:v>918.0</c:v>
                </c:pt>
                <c:pt idx="3">
                  <c:v>123.0</c:v>
                </c:pt>
                <c:pt idx="4">
                  <c:v>391.0</c:v>
                </c:pt>
                <c:pt idx="5">
                  <c:v>84.0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73D-4404-AB21-BE6F6396EAD3}"/>
            </c:ext>
          </c:extLst>
        </c:ser>
        <c:ser>
          <c:idx val="6"/>
          <c:order val="6"/>
          <c:tx>
            <c:v>South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'Ark1'!$J$3:$J$8</c:f>
              <c:numCache>
                <c:formatCode>General</c:formatCode>
                <c:ptCount val="6"/>
                <c:pt idx="0">
                  <c:v>80.62</c:v>
                </c:pt>
                <c:pt idx="1">
                  <c:v>89.12</c:v>
                </c:pt>
                <c:pt idx="2">
                  <c:v>84.12</c:v>
                </c:pt>
                <c:pt idx="3">
                  <c:v>75.89</c:v>
                </c:pt>
                <c:pt idx="4">
                  <c:v>80.0</c:v>
                </c:pt>
                <c:pt idx="5">
                  <c:v>76.47</c:v>
                </c:pt>
              </c:numCache>
            </c:numRef>
          </c:xVal>
          <c:yVal>
            <c:numRef>
              <c:f>'Ark1'!$K$3:$K$8</c:f>
              <c:numCache>
                <c:formatCode>General</c:formatCode>
                <c:ptCount val="6"/>
                <c:pt idx="0">
                  <c:v>88.52</c:v>
                </c:pt>
                <c:pt idx="1">
                  <c:v>90.8</c:v>
                </c:pt>
                <c:pt idx="2">
                  <c:v>92.7</c:v>
                </c:pt>
                <c:pt idx="3">
                  <c:v>91.52</c:v>
                </c:pt>
                <c:pt idx="4">
                  <c:v>60.16</c:v>
                </c:pt>
                <c:pt idx="5">
                  <c:v>84.62</c:v>
                </c:pt>
              </c:numCache>
            </c:numRef>
          </c:yVal>
          <c:bubbleSize>
            <c:numRef>
              <c:f>'Ark1'!$I$3:$I$8</c:f>
              <c:numCache>
                <c:formatCode>General</c:formatCode>
                <c:ptCount val="6"/>
                <c:pt idx="0">
                  <c:v>227.0</c:v>
                </c:pt>
                <c:pt idx="1">
                  <c:v>671.0</c:v>
                </c:pt>
                <c:pt idx="2">
                  <c:v>277.0</c:v>
                </c:pt>
                <c:pt idx="3">
                  <c:v>1041.0</c:v>
                </c:pt>
                <c:pt idx="4">
                  <c:v>455.0</c:v>
                </c:pt>
                <c:pt idx="5">
                  <c:v>204.0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73D-4404-AB21-BE6F6396EAD3}"/>
            </c:ext>
          </c:extLst>
        </c:ser>
        <c:ser>
          <c:idx val="7"/>
          <c:order val="7"/>
          <c:tx>
            <c:v>North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'Ark1'!$J$15:$J$21</c:f>
              <c:numCache>
                <c:formatCode>General</c:formatCode>
                <c:ptCount val="7"/>
                <c:pt idx="0">
                  <c:v>92.28</c:v>
                </c:pt>
                <c:pt idx="1">
                  <c:v>86.66999999999998</c:v>
                </c:pt>
                <c:pt idx="2">
                  <c:v>85.42</c:v>
                </c:pt>
                <c:pt idx="3">
                  <c:v>87.91</c:v>
                </c:pt>
                <c:pt idx="4">
                  <c:v>84.27</c:v>
                </c:pt>
                <c:pt idx="5">
                  <c:v>86.25</c:v>
                </c:pt>
                <c:pt idx="6">
                  <c:v>77.54</c:v>
                </c:pt>
              </c:numCache>
            </c:numRef>
          </c:xVal>
          <c:yVal>
            <c:numRef>
              <c:f>'Ark1'!$K$15:$K$21</c:f>
              <c:numCache>
                <c:formatCode>General</c:formatCode>
                <c:ptCount val="7"/>
                <c:pt idx="0">
                  <c:v>92.46</c:v>
                </c:pt>
                <c:pt idx="1">
                  <c:v>92.83</c:v>
                </c:pt>
                <c:pt idx="2">
                  <c:v>97.56</c:v>
                </c:pt>
                <c:pt idx="3">
                  <c:v>92.5</c:v>
                </c:pt>
                <c:pt idx="4">
                  <c:v>89.33</c:v>
                </c:pt>
                <c:pt idx="5">
                  <c:v>96.81</c:v>
                </c:pt>
                <c:pt idx="6">
                  <c:v>91.59</c:v>
                </c:pt>
              </c:numCache>
            </c:numRef>
          </c:yVal>
          <c:bubbleSize>
            <c:numRef>
              <c:f>'Ark1'!$I$15:$I$21</c:f>
              <c:numCache>
                <c:formatCode>General</c:formatCode>
                <c:ptCount val="7"/>
                <c:pt idx="0">
                  <c:v>790.0</c:v>
                </c:pt>
                <c:pt idx="1">
                  <c:v>660.0</c:v>
                </c:pt>
                <c:pt idx="2">
                  <c:v>96.0</c:v>
                </c:pt>
                <c:pt idx="3">
                  <c:v>91.0</c:v>
                </c:pt>
                <c:pt idx="4">
                  <c:v>89.0</c:v>
                </c:pt>
                <c:pt idx="5">
                  <c:v>291.0</c:v>
                </c:pt>
                <c:pt idx="6">
                  <c:v>138.0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73D-4404-AB21-BE6F6396EAD3}"/>
            </c:ext>
          </c:extLst>
        </c:ser>
        <c:ser>
          <c:idx val="8"/>
          <c:order val="8"/>
          <c:tx>
            <c:v>East Central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'Ark1'!$J$23:$J$31</c:f>
              <c:numCache>
                <c:formatCode>General</c:formatCode>
                <c:ptCount val="9"/>
                <c:pt idx="0">
                  <c:v>70.47</c:v>
                </c:pt>
                <c:pt idx="1">
                  <c:v>80.0</c:v>
                </c:pt>
                <c:pt idx="2">
                  <c:v>80.13</c:v>
                </c:pt>
                <c:pt idx="3">
                  <c:v>63.64</c:v>
                </c:pt>
                <c:pt idx="4">
                  <c:v>79.62</c:v>
                </c:pt>
                <c:pt idx="5">
                  <c:v>83.93</c:v>
                </c:pt>
                <c:pt idx="6">
                  <c:v>86.46</c:v>
                </c:pt>
                <c:pt idx="7">
                  <c:v>77.27</c:v>
                </c:pt>
                <c:pt idx="8">
                  <c:v>86.63</c:v>
                </c:pt>
              </c:numCache>
            </c:numRef>
          </c:xVal>
          <c:yVal>
            <c:numRef>
              <c:f>'Ark1'!$K$23:$K$31</c:f>
              <c:numCache>
                <c:formatCode>General</c:formatCode>
                <c:ptCount val="9"/>
                <c:pt idx="0">
                  <c:v>96.19</c:v>
                </c:pt>
                <c:pt idx="1">
                  <c:v>84.09</c:v>
                </c:pt>
                <c:pt idx="2">
                  <c:v>92.56</c:v>
                </c:pt>
                <c:pt idx="3">
                  <c:v>78.57</c:v>
                </c:pt>
                <c:pt idx="4">
                  <c:v>76.11</c:v>
                </c:pt>
                <c:pt idx="5">
                  <c:v>79.79</c:v>
                </c:pt>
                <c:pt idx="6">
                  <c:v>97.59</c:v>
                </c:pt>
                <c:pt idx="7">
                  <c:v>82.35</c:v>
                </c:pt>
                <c:pt idx="8">
                  <c:v>100.0</c:v>
                </c:pt>
              </c:numCache>
            </c:numRef>
          </c:yVal>
          <c:bubbleSize>
            <c:numRef>
              <c:f>'Ark1'!$I$23:$I$31</c:f>
              <c:numCache>
                <c:formatCode>General</c:formatCode>
                <c:ptCount val="9"/>
                <c:pt idx="0">
                  <c:v>149.0</c:v>
                </c:pt>
                <c:pt idx="1">
                  <c:v>55.0</c:v>
                </c:pt>
                <c:pt idx="2">
                  <c:v>151.0</c:v>
                </c:pt>
                <c:pt idx="3">
                  <c:v>66.0</c:v>
                </c:pt>
                <c:pt idx="4">
                  <c:v>736.0</c:v>
                </c:pt>
                <c:pt idx="5">
                  <c:v>112.0</c:v>
                </c:pt>
                <c:pt idx="6">
                  <c:v>96.0</c:v>
                </c:pt>
                <c:pt idx="7">
                  <c:v>22.0</c:v>
                </c:pt>
                <c:pt idx="8">
                  <c:v>22.0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73D-4404-AB21-BE6F6396EAD3}"/>
            </c:ext>
          </c:extLst>
        </c:ser>
        <c:ser>
          <c:idx val="9"/>
          <c:order val="9"/>
          <c:tx>
            <c:v>East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'Ark1'!$J$32:$J$37</c:f>
              <c:numCache>
                <c:formatCode>General</c:formatCode>
                <c:ptCount val="6"/>
                <c:pt idx="0">
                  <c:v>45.0</c:v>
                </c:pt>
                <c:pt idx="1">
                  <c:v>48.47</c:v>
                </c:pt>
                <c:pt idx="2">
                  <c:v>57.86</c:v>
                </c:pt>
                <c:pt idx="3">
                  <c:v>51.04</c:v>
                </c:pt>
                <c:pt idx="4">
                  <c:v>51.14</c:v>
                </c:pt>
                <c:pt idx="5">
                  <c:v>51.06</c:v>
                </c:pt>
              </c:numCache>
            </c:numRef>
          </c:xVal>
          <c:yVal>
            <c:numRef>
              <c:f>'Ark1'!$K$32:$K$37</c:f>
              <c:numCache>
                <c:formatCode>General</c:formatCode>
                <c:ptCount val="6"/>
                <c:pt idx="0">
                  <c:v>30.22</c:v>
                </c:pt>
                <c:pt idx="1">
                  <c:v>82.28</c:v>
                </c:pt>
                <c:pt idx="2">
                  <c:v>79.01</c:v>
                </c:pt>
                <c:pt idx="3">
                  <c:v>75.51</c:v>
                </c:pt>
                <c:pt idx="4">
                  <c:v>77.78</c:v>
                </c:pt>
                <c:pt idx="5">
                  <c:v>74.4</c:v>
                </c:pt>
              </c:numCache>
            </c:numRef>
          </c:yVal>
          <c:bubbleSize>
            <c:numRef>
              <c:f>'Ark1'!$I$32:$I$37</c:f>
              <c:numCache>
                <c:formatCode>General</c:formatCode>
                <c:ptCount val="6"/>
                <c:pt idx="0">
                  <c:v>500.0</c:v>
                </c:pt>
                <c:pt idx="1">
                  <c:v>326.0</c:v>
                </c:pt>
                <c:pt idx="2">
                  <c:v>140.0</c:v>
                </c:pt>
                <c:pt idx="3">
                  <c:v>96.0</c:v>
                </c:pt>
                <c:pt idx="4">
                  <c:v>88.0</c:v>
                </c:pt>
                <c:pt idx="5">
                  <c:v>329.0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73D-4404-AB21-BE6F6396EAD3}"/>
            </c:ext>
          </c:extLst>
        </c:ser>
        <c:ser>
          <c:idx val="10"/>
          <c:order val="10"/>
          <c:tx>
            <c:v>West 2014/15</c:v>
          </c:tx>
          <c:spPr>
            <a:noFill/>
            <a:ln w="25400">
              <a:noFill/>
            </a:ln>
          </c:spPr>
          <c:invertIfNegative val="0"/>
          <c:xVal>
            <c:numRef>
              <c:f>'Ark1'!$N$9:$N$14</c:f>
              <c:numCache>
                <c:formatCode>General</c:formatCode>
                <c:ptCount val="6"/>
                <c:pt idx="0">
                  <c:v>75.98</c:v>
                </c:pt>
                <c:pt idx="1">
                  <c:v>68.19</c:v>
                </c:pt>
                <c:pt idx="2">
                  <c:v>78.21</c:v>
                </c:pt>
                <c:pt idx="3">
                  <c:v>90.0</c:v>
                </c:pt>
                <c:pt idx="4">
                  <c:v>71.95</c:v>
                </c:pt>
                <c:pt idx="5">
                  <c:v>86.83</c:v>
                </c:pt>
              </c:numCache>
            </c:numRef>
          </c:xVal>
          <c:yVal>
            <c:numRef>
              <c:f>'Ark1'!$O$9:$O$14</c:f>
              <c:numCache>
                <c:formatCode>General</c:formatCode>
                <c:ptCount val="6"/>
                <c:pt idx="0">
                  <c:v>91.38</c:v>
                </c:pt>
                <c:pt idx="1">
                  <c:v>96.88</c:v>
                </c:pt>
                <c:pt idx="2">
                  <c:v>95.83</c:v>
                </c:pt>
                <c:pt idx="3">
                  <c:v>93.33</c:v>
                </c:pt>
                <c:pt idx="4">
                  <c:v>98.74</c:v>
                </c:pt>
                <c:pt idx="5">
                  <c:v>98.1</c:v>
                </c:pt>
              </c:numCache>
            </c:numRef>
          </c:yVal>
          <c:bubbleSize>
            <c:numRef>
              <c:f>'Ark1'!$M$9:$M$14</c:f>
              <c:numCache>
                <c:formatCode>General</c:formatCode>
                <c:ptCount val="6"/>
                <c:pt idx="0">
                  <c:v>458.0</c:v>
                </c:pt>
                <c:pt idx="1">
                  <c:v>657.0</c:v>
                </c:pt>
                <c:pt idx="2">
                  <c:v>1074.0</c:v>
                </c:pt>
                <c:pt idx="3">
                  <c:v>150.0</c:v>
                </c:pt>
                <c:pt idx="4">
                  <c:v>663.0</c:v>
                </c:pt>
                <c:pt idx="5">
                  <c:v>243.0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C-B73D-4404-AB21-BE6F6396EAD3}"/>
            </c:ext>
          </c:extLst>
        </c:ser>
        <c:ser>
          <c:idx val="11"/>
          <c:order val="11"/>
          <c:tx>
            <c:v>South 2014/15</c:v>
          </c:tx>
          <c:spPr>
            <a:noFill/>
            <a:ln w="25400">
              <a:noFill/>
            </a:ln>
          </c:spPr>
          <c:invertIfNegative val="0"/>
          <c:xVal>
            <c:numRef>
              <c:f>'Ark1'!$N$3:$N$8</c:f>
              <c:numCache>
                <c:formatCode>General</c:formatCode>
                <c:ptCount val="6"/>
                <c:pt idx="0">
                  <c:v>90.27</c:v>
                </c:pt>
                <c:pt idx="1">
                  <c:v>73.72</c:v>
                </c:pt>
                <c:pt idx="2">
                  <c:v>87.32</c:v>
                </c:pt>
                <c:pt idx="3">
                  <c:v>61.85</c:v>
                </c:pt>
                <c:pt idx="4">
                  <c:v>83.97</c:v>
                </c:pt>
                <c:pt idx="5">
                  <c:v>89.82</c:v>
                </c:pt>
              </c:numCache>
            </c:numRef>
          </c:xVal>
          <c:yVal>
            <c:numRef>
              <c:f>'Ark1'!$O$3:$O$8</c:f>
              <c:numCache>
                <c:formatCode>General</c:formatCode>
                <c:ptCount val="6"/>
                <c:pt idx="0">
                  <c:v>90.52</c:v>
                </c:pt>
                <c:pt idx="1">
                  <c:v>86.25</c:v>
                </c:pt>
                <c:pt idx="2">
                  <c:v>92.57</c:v>
                </c:pt>
                <c:pt idx="3">
                  <c:v>91.96</c:v>
                </c:pt>
                <c:pt idx="4">
                  <c:v>58.95</c:v>
                </c:pt>
                <c:pt idx="5">
                  <c:v>91.09</c:v>
                </c:pt>
              </c:numCache>
            </c:numRef>
          </c:yVal>
          <c:bubbleSize>
            <c:numRef>
              <c:f>'Ark1'!$M$3:$M$8</c:f>
              <c:numCache>
                <c:formatCode>General</c:formatCode>
                <c:ptCount val="6"/>
                <c:pt idx="0">
                  <c:v>257.0</c:v>
                </c:pt>
                <c:pt idx="1">
                  <c:v>799.0</c:v>
                </c:pt>
                <c:pt idx="2">
                  <c:v>339.0</c:v>
                </c:pt>
                <c:pt idx="3">
                  <c:v>1287.0</c:v>
                </c:pt>
                <c:pt idx="4">
                  <c:v>499.0</c:v>
                </c:pt>
                <c:pt idx="5">
                  <c:v>275.0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D-B73D-4404-AB21-BE6F6396EAD3}"/>
            </c:ext>
          </c:extLst>
        </c:ser>
        <c:ser>
          <c:idx val="12"/>
          <c:order val="12"/>
          <c:tx>
            <c:v>North 2014/15</c:v>
          </c:tx>
          <c:spPr>
            <a:noFill/>
            <a:ln w="25400">
              <a:noFill/>
            </a:ln>
          </c:spPr>
          <c:invertIfNegative val="0"/>
          <c:xVal>
            <c:numRef>
              <c:f>'Ark1'!$N$15:$N$22</c:f>
              <c:numCache>
                <c:formatCode>General</c:formatCode>
                <c:ptCount val="8"/>
                <c:pt idx="0">
                  <c:v>91.97</c:v>
                </c:pt>
                <c:pt idx="1">
                  <c:v>79.22</c:v>
                </c:pt>
                <c:pt idx="2">
                  <c:v>92.35</c:v>
                </c:pt>
                <c:pt idx="3">
                  <c:v>93.22</c:v>
                </c:pt>
                <c:pt idx="4">
                  <c:v>88.17999999999999</c:v>
                </c:pt>
                <c:pt idx="5">
                  <c:v>85.96</c:v>
                </c:pt>
                <c:pt idx="6">
                  <c:v>82.88</c:v>
                </c:pt>
                <c:pt idx="7">
                  <c:v>96.97</c:v>
                </c:pt>
              </c:numCache>
            </c:numRef>
          </c:xVal>
          <c:yVal>
            <c:numRef>
              <c:f>'Ark1'!$O$15:$O$22</c:f>
              <c:numCache>
                <c:formatCode>General</c:formatCode>
                <c:ptCount val="8"/>
                <c:pt idx="0">
                  <c:v>75.86</c:v>
                </c:pt>
                <c:pt idx="1">
                  <c:v>93.02</c:v>
                </c:pt>
                <c:pt idx="2">
                  <c:v>100.0</c:v>
                </c:pt>
                <c:pt idx="3">
                  <c:v>90.0</c:v>
                </c:pt>
                <c:pt idx="4">
                  <c:v>97.94</c:v>
                </c:pt>
                <c:pt idx="5">
                  <c:v>96.9</c:v>
                </c:pt>
                <c:pt idx="6">
                  <c:v>97.52</c:v>
                </c:pt>
                <c:pt idx="7">
                  <c:v>100.0</c:v>
                </c:pt>
              </c:numCache>
            </c:numRef>
          </c:yVal>
          <c:bubbleSize>
            <c:numRef>
              <c:f>'Ark1'!$M$15:$M$22</c:f>
              <c:numCache>
                <c:formatCode>General</c:formatCode>
                <c:ptCount val="8"/>
                <c:pt idx="0">
                  <c:v>946.0</c:v>
                </c:pt>
                <c:pt idx="1">
                  <c:v>741.0</c:v>
                </c:pt>
                <c:pt idx="2">
                  <c:v>183.0</c:v>
                </c:pt>
                <c:pt idx="3">
                  <c:v>118.0</c:v>
                </c:pt>
                <c:pt idx="4">
                  <c:v>110.0</c:v>
                </c:pt>
                <c:pt idx="5">
                  <c:v>413.0</c:v>
                </c:pt>
                <c:pt idx="6">
                  <c:v>146.0</c:v>
                </c:pt>
                <c:pt idx="7">
                  <c:v>33.0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E-B73D-4404-AB21-BE6F6396EAD3}"/>
            </c:ext>
          </c:extLst>
        </c:ser>
        <c:ser>
          <c:idx val="13"/>
          <c:order val="13"/>
          <c:tx>
            <c:v>East Central 2014/15</c:v>
          </c:tx>
          <c:spPr>
            <a:noFill/>
            <a:ln w="25400">
              <a:noFill/>
            </a:ln>
          </c:spPr>
          <c:invertIfNegative val="0"/>
          <c:xVal>
            <c:numRef>
              <c:f>'Ark1'!$N$23:$N$31</c:f>
              <c:numCache>
                <c:formatCode>General</c:formatCode>
                <c:ptCount val="9"/>
                <c:pt idx="0">
                  <c:v>75.24</c:v>
                </c:pt>
                <c:pt idx="1">
                  <c:v>92.71</c:v>
                </c:pt>
                <c:pt idx="2">
                  <c:v>84.21</c:v>
                </c:pt>
                <c:pt idx="4">
                  <c:v>85.96</c:v>
                </c:pt>
                <c:pt idx="5">
                  <c:v>79.31</c:v>
                </c:pt>
                <c:pt idx="6">
                  <c:v>92.65</c:v>
                </c:pt>
                <c:pt idx="7">
                  <c:v>92.31</c:v>
                </c:pt>
                <c:pt idx="8">
                  <c:v>87.88</c:v>
                </c:pt>
              </c:numCache>
            </c:numRef>
          </c:xVal>
          <c:yVal>
            <c:numRef>
              <c:f>'Ark1'!$O$23:$O$31</c:f>
              <c:numCache>
                <c:formatCode>General</c:formatCode>
                <c:ptCount val="9"/>
                <c:pt idx="0">
                  <c:v>91.14</c:v>
                </c:pt>
                <c:pt idx="1">
                  <c:v>76.4</c:v>
                </c:pt>
                <c:pt idx="2">
                  <c:v>98.61</c:v>
                </c:pt>
                <c:pt idx="4">
                  <c:v>85.66999999999998</c:v>
                </c:pt>
                <c:pt idx="5">
                  <c:v>32.17</c:v>
                </c:pt>
                <c:pt idx="6">
                  <c:v>94.44</c:v>
                </c:pt>
                <c:pt idx="7">
                  <c:v>86.11</c:v>
                </c:pt>
                <c:pt idx="8">
                  <c:v>65.52</c:v>
                </c:pt>
              </c:numCache>
            </c:numRef>
          </c:yVal>
          <c:bubbleSize>
            <c:numRef>
              <c:f>'Ark1'!$M$23:$M$31</c:f>
              <c:numCache>
                <c:formatCode>General</c:formatCode>
                <c:ptCount val="9"/>
                <c:pt idx="0">
                  <c:v>210.0</c:v>
                </c:pt>
                <c:pt idx="1">
                  <c:v>96.0</c:v>
                </c:pt>
                <c:pt idx="2">
                  <c:v>171.0</c:v>
                </c:pt>
                <c:pt idx="4">
                  <c:v>1104.0</c:v>
                </c:pt>
                <c:pt idx="5">
                  <c:v>145.0</c:v>
                </c:pt>
                <c:pt idx="6">
                  <c:v>136.0</c:v>
                </c:pt>
                <c:pt idx="7">
                  <c:v>39.0</c:v>
                </c:pt>
                <c:pt idx="8">
                  <c:v>33.0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F-B73D-4404-AB21-BE6F6396EAD3}"/>
            </c:ext>
          </c:extLst>
        </c:ser>
        <c:ser>
          <c:idx val="14"/>
          <c:order val="14"/>
          <c:tx>
            <c:v>East 2014/15</c:v>
          </c:tx>
          <c:spPr>
            <a:noFill/>
            <a:ln w="25400">
              <a:noFill/>
            </a:ln>
          </c:spPr>
          <c:invertIfNegative val="0"/>
          <c:xVal>
            <c:numRef>
              <c:f>'Ark1'!$N$32:$N$38</c:f>
              <c:numCache>
                <c:formatCode>General</c:formatCode>
                <c:ptCount val="7"/>
                <c:pt idx="0">
                  <c:v>74.5</c:v>
                </c:pt>
                <c:pt idx="1">
                  <c:v>62.79</c:v>
                </c:pt>
                <c:pt idx="2">
                  <c:v>79.3</c:v>
                </c:pt>
                <c:pt idx="3">
                  <c:v>69.31</c:v>
                </c:pt>
                <c:pt idx="4">
                  <c:v>66.96</c:v>
                </c:pt>
                <c:pt idx="5">
                  <c:v>83.77</c:v>
                </c:pt>
                <c:pt idx="6">
                  <c:v>63.38</c:v>
                </c:pt>
              </c:numCache>
            </c:numRef>
          </c:xVal>
          <c:yVal>
            <c:numRef>
              <c:f>'Ark1'!$O$32:$O$38</c:f>
              <c:numCache>
                <c:formatCode>General</c:formatCode>
                <c:ptCount val="7"/>
                <c:pt idx="0">
                  <c:v>58.51</c:v>
                </c:pt>
                <c:pt idx="1">
                  <c:v>80.67999999999999</c:v>
                </c:pt>
                <c:pt idx="2">
                  <c:v>80.56</c:v>
                </c:pt>
                <c:pt idx="3">
                  <c:v>77.14</c:v>
                </c:pt>
                <c:pt idx="4">
                  <c:v>88.31</c:v>
                </c:pt>
                <c:pt idx="5">
                  <c:v>86.91</c:v>
                </c:pt>
                <c:pt idx="6">
                  <c:v>73.33</c:v>
                </c:pt>
              </c:numCache>
            </c:numRef>
          </c:yVal>
          <c:bubbleSize>
            <c:numRef>
              <c:f>'Ark1'!$M$32:$M$38</c:f>
              <c:numCache>
                <c:formatCode>General</c:formatCode>
                <c:ptCount val="7"/>
                <c:pt idx="0">
                  <c:v>647.0</c:v>
                </c:pt>
                <c:pt idx="1">
                  <c:v>610.0</c:v>
                </c:pt>
                <c:pt idx="2">
                  <c:v>227.0</c:v>
                </c:pt>
                <c:pt idx="3">
                  <c:v>101.0</c:v>
                </c:pt>
                <c:pt idx="4">
                  <c:v>115.0</c:v>
                </c:pt>
                <c:pt idx="5">
                  <c:v>228.0</c:v>
                </c:pt>
                <c:pt idx="6">
                  <c:v>71.0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0-B73D-4404-AB21-BE6F6396EAD3}"/>
            </c:ext>
          </c:extLst>
        </c:ser>
        <c:ser>
          <c:idx val="15"/>
          <c:order val="15"/>
          <c:tx>
            <c:v>West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'Ark1'!$U$9:$U$14</c:f>
              <c:numCache>
                <c:formatCode>General</c:formatCode>
                <c:ptCount val="6"/>
                <c:pt idx="0">
                  <c:v>78.29</c:v>
                </c:pt>
                <c:pt idx="1">
                  <c:v>79.49</c:v>
                </c:pt>
                <c:pt idx="2">
                  <c:v>78.56</c:v>
                </c:pt>
                <c:pt idx="3">
                  <c:v>93.55</c:v>
                </c:pt>
                <c:pt idx="4">
                  <c:v>70.98</c:v>
                </c:pt>
                <c:pt idx="5">
                  <c:v>88.16</c:v>
                </c:pt>
              </c:numCache>
            </c:numRef>
          </c:xVal>
          <c:yVal>
            <c:numRef>
              <c:f>'Ark1'!$V$9:$V$14</c:f>
              <c:numCache>
                <c:formatCode>General</c:formatCode>
                <c:ptCount val="6"/>
                <c:pt idx="0">
                  <c:v>91.42</c:v>
                </c:pt>
                <c:pt idx="1">
                  <c:v>97.54</c:v>
                </c:pt>
                <c:pt idx="2">
                  <c:v>98.84</c:v>
                </c:pt>
                <c:pt idx="3">
                  <c:v>92.24</c:v>
                </c:pt>
                <c:pt idx="4">
                  <c:v>98.91</c:v>
                </c:pt>
                <c:pt idx="5">
                  <c:v>97.76</c:v>
                </c:pt>
              </c:numCache>
            </c:numRef>
          </c:yVal>
          <c:bubbleSize>
            <c:numRef>
              <c:f>'Ark1'!$T$9:$T$14</c:f>
              <c:numCache>
                <c:formatCode>General</c:formatCode>
                <c:ptCount val="6"/>
                <c:pt idx="0">
                  <c:v>387.0</c:v>
                </c:pt>
                <c:pt idx="1">
                  <c:v>512.0</c:v>
                </c:pt>
                <c:pt idx="2">
                  <c:v>877.0</c:v>
                </c:pt>
                <c:pt idx="3">
                  <c:v>124.0</c:v>
                </c:pt>
                <c:pt idx="4">
                  <c:v>386.0</c:v>
                </c:pt>
                <c:pt idx="5">
                  <c:v>152.0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1-B73D-4404-AB21-BE6F6396EAD3}"/>
            </c:ext>
          </c:extLst>
        </c:ser>
        <c:ser>
          <c:idx val="16"/>
          <c:order val="16"/>
          <c:tx>
            <c:v>South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'Ark1'!$U$3:$U$8</c:f>
              <c:numCache>
                <c:formatCode>General</c:formatCode>
                <c:ptCount val="6"/>
                <c:pt idx="0">
                  <c:v>90.27</c:v>
                </c:pt>
                <c:pt idx="1">
                  <c:v>75.56</c:v>
                </c:pt>
                <c:pt idx="2">
                  <c:v>87.15</c:v>
                </c:pt>
                <c:pt idx="3">
                  <c:v>62.74</c:v>
                </c:pt>
                <c:pt idx="4">
                  <c:v>84.6</c:v>
                </c:pt>
                <c:pt idx="5">
                  <c:v>89.73</c:v>
                </c:pt>
              </c:numCache>
            </c:numRef>
          </c:xVal>
          <c:yVal>
            <c:numRef>
              <c:f>'Ark1'!$V$3:$V$8</c:f>
              <c:numCache>
                <c:formatCode>General</c:formatCode>
                <c:ptCount val="6"/>
                <c:pt idx="0">
                  <c:v>90.52</c:v>
                </c:pt>
                <c:pt idx="1">
                  <c:v>95.22</c:v>
                </c:pt>
                <c:pt idx="2">
                  <c:v>97.61</c:v>
                </c:pt>
                <c:pt idx="3">
                  <c:v>95.01</c:v>
                </c:pt>
                <c:pt idx="4">
                  <c:v>59.63</c:v>
                </c:pt>
                <c:pt idx="5">
                  <c:v>92.54</c:v>
                </c:pt>
              </c:numCache>
            </c:numRef>
          </c:yVal>
          <c:bubbleSize>
            <c:numRef>
              <c:f>'Ark1'!$T$3:$T$8</c:f>
              <c:numCache>
                <c:formatCode>General</c:formatCode>
                <c:ptCount val="6"/>
                <c:pt idx="0">
                  <c:v>257.0</c:v>
                </c:pt>
                <c:pt idx="1">
                  <c:v>581.0</c:v>
                </c:pt>
                <c:pt idx="2">
                  <c:v>288.0</c:v>
                </c:pt>
                <c:pt idx="3">
                  <c:v>926.0</c:v>
                </c:pt>
                <c:pt idx="4">
                  <c:v>448.0</c:v>
                </c:pt>
                <c:pt idx="5">
                  <c:v>224.0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73D-4404-AB21-BE6F6396EAD3}"/>
            </c:ext>
          </c:extLst>
        </c:ser>
        <c:ser>
          <c:idx val="17"/>
          <c:order val="17"/>
          <c:tx>
            <c:v>North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'Ark1'!$U$15:$U$22</c:f>
              <c:numCache>
                <c:formatCode>General</c:formatCode>
                <c:ptCount val="8"/>
                <c:pt idx="0">
                  <c:v>93.15</c:v>
                </c:pt>
                <c:pt idx="1">
                  <c:v>80.56</c:v>
                </c:pt>
                <c:pt idx="2">
                  <c:v>94.78</c:v>
                </c:pt>
                <c:pt idx="3">
                  <c:v>94.06</c:v>
                </c:pt>
                <c:pt idx="4">
                  <c:v>88.17999999999999</c:v>
                </c:pt>
                <c:pt idx="5">
                  <c:v>88.93</c:v>
                </c:pt>
                <c:pt idx="6">
                  <c:v>83.45</c:v>
                </c:pt>
                <c:pt idx="7">
                  <c:v>96.97</c:v>
                </c:pt>
              </c:numCache>
            </c:numRef>
          </c:xVal>
          <c:yVal>
            <c:numRef>
              <c:f>'Ark1'!$V$15:$V$22</c:f>
              <c:numCache>
                <c:formatCode>General</c:formatCode>
                <c:ptCount val="8"/>
                <c:pt idx="0">
                  <c:v>73.64</c:v>
                </c:pt>
                <c:pt idx="1">
                  <c:v>93.82</c:v>
                </c:pt>
                <c:pt idx="2">
                  <c:v>100.0</c:v>
                </c:pt>
                <c:pt idx="3">
                  <c:v>96.84</c:v>
                </c:pt>
                <c:pt idx="4">
                  <c:v>97.94</c:v>
                </c:pt>
                <c:pt idx="5">
                  <c:v>97.33</c:v>
                </c:pt>
                <c:pt idx="6">
                  <c:v>97.41</c:v>
                </c:pt>
                <c:pt idx="7">
                  <c:v>100.0</c:v>
                </c:pt>
              </c:numCache>
            </c:numRef>
          </c:yVal>
          <c:bubbleSize>
            <c:numRef>
              <c:f>'Ark1'!$T$15:$T$22</c:f>
              <c:numCache>
                <c:formatCode>General</c:formatCode>
                <c:ptCount val="8"/>
                <c:pt idx="0">
                  <c:v>847.0</c:v>
                </c:pt>
                <c:pt idx="1">
                  <c:v>643.0</c:v>
                </c:pt>
                <c:pt idx="2">
                  <c:v>134.0</c:v>
                </c:pt>
                <c:pt idx="3">
                  <c:v>101.0</c:v>
                </c:pt>
                <c:pt idx="4">
                  <c:v>110.0</c:v>
                </c:pt>
                <c:pt idx="5">
                  <c:v>253.0</c:v>
                </c:pt>
                <c:pt idx="6">
                  <c:v>139.0</c:v>
                </c:pt>
                <c:pt idx="7">
                  <c:v>33.0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3-B73D-4404-AB21-BE6F6396EAD3}"/>
            </c:ext>
          </c:extLst>
        </c:ser>
        <c:ser>
          <c:idx val="18"/>
          <c:order val="18"/>
          <c:tx>
            <c:v>East Central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'Ark1'!$U$23:$U$31</c:f>
              <c:numCache>
                <c:formatCode>General</c:formatCode>
                <c:ptCount val="9"/>
                <c:pt idx="0">
                  <c:v>78.57</c:v>
                </c:pt>
                <c:pt idx="1">
                  <c:v>97.01</c:v>
                </c:pt>
                <c:pt idx="2">
                  <c:v>85.35</c:v>
                </c:pt>
                <c:pt idx="4">
                  <c:v>86.92</c:v>
                </c:pt>
                <c:pt idx="5">
                  <c:v>97.03</c:v>
                </c:pt>
                <c:pt idx="6">
                  <c:v>93.52</c:v>
                </c:pt>
                <c:pt idx="7">
                  <c:v>92.31</c:v>
                </c:pt>
                <c:pt idx="8">
                  <c:v>85.71</c:v>
                </c:pt>
              </c:numCache>
            </c:numRef>
          </c:xVal>
          <c:yVal>
            <c:numRef>
              <c:f>'Ark1'!$V$23:$V$31</c:f>
              <c:numCache>
                <c:formatCode>General</c:formatCode>
                <c:ptCount val="9"/>
                <c:pt idx="0">
                  <c:v>95.87</c:v>
                </c:pt>
                <c:pt idx="1">
                  <c:v>87.69</c:v>
                </c:pt>
                <c:pt idx="2">
                  <c:v>98.51</c:v>
                </c:pt>
                <c:pt idx="4">
                  <c:v>92.0</c:v>
                </c:pt>
                <c:pt idx="5">
                  <c:v>31.63</c:v>
                </c:pt>
                <c:pt idx="6">
                  <c:v>95.05</c:v>
                </c:pt>
                <c:pt idx="7">
                  <c:v>86.11</c:v>
                </c:pt>
                <c:pt idx="8">
                  <c:v>100.0</c:v>
                </c:pt>
              </c:numCache>
            </c:numRef>
          </c:yVal>
          <c:bubbleSize>
            <c:numRef>
              <c:f>'Ark1'!$T$23:$T$31</c:f>
              <c:numCache>
                <c:formatCode>General</c:formatCode>
                <c:ptCount val="9"/>
                <c:pt idx="0">
                  <c:v>154.0</c:v>
                </c:pt>
                <c:pt idx="1">
                  <c:v>67.0</c:v>
                </c:pt>
                <c:pt idx="2">
                  <c:v>157.0</c:v>
                </c:pt>
                <c:pt idx="4">
                  <c:v>891.0</c:v>
                </c:pt>
                <c:pt idx="5">
                  <c:v>101.0</c:v>
                </c:pt>
                <c:pt idx="6">
                  <c:v>108.0</c:v>
                </c:pt>
                <c:pt idx="7">
                  <c:v>39.0</c:v>
                </c:pt>
                <c:pt idx="8">
                  <c:v>21.0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4-B73D-4404-AB21-BE6F6396EAD3}"/>
            </c:ext>
          </c:extLst>
        </c:ser>
        <c:ser>
          <c:idx val="19"/>
          <c:order val="19"/>
          <c:tx>
            <c:v>East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'Ark1'!$U$32:$U$38</c:f>
              <c:numCache>
                <c:formatCode>General</c:formatCode>
                <c:ptCount val="7"/>
                <c:pt idx="0">
                  <c:v>77.9</c:v>
                </c:pt>
                <c:pt idx="1">
                  <c:v>63.88</c:v>
                </c:pt>
                <c:pt idx="2">
                  <c:v>86.75</c:v>
                </c:pt>
                <c:pt idx="3">
                  <c:v>69.31</c:v>
                </c:pt>
                <c:pt idx="4">
                  <c:v>85.0</c:v>
                </c:pt>
                <c:pt idx="5">
                  <c:v>84.82</c:v>
                </c:pt>
                <c:pt idx="6">
                  <c:v>63.38</c:v>
                </c:pt>
              </c:numCache>
            </c:numRef>
          </c:xVal>
          <c:yVal>
            <c:numRef>
              <c:f>'Ark1'!$V$32:$V$38</c:f>
              <c:numCache>
                <c:formatCode>General</c:formatCode>
                <c:ptCount val="7"/>
                <c:pt idx="0">
                  <c:v>62.02</c:v>
                </c:pt>
                <c:pt idx="1">
                  <c:v>89.72</c:v>
                </c:pt>
                <c:pt idx="2">
                  <c:v>84.72</c:v>
                </c:pt>
                <c:pt idx="3">
                  <c:v>77.14</c:v>
                </c:pt>
                <c:pt idx="4">
                  <c:v>94.12</c:v>
                </c:pt>
                <c:pt idx="5">
                  <c:v>87.37</c:v>
                </c:pt>
                <c:pt idx="6">
                  <c:v>73.33</c:v>
                </c:pt>
              </c:numCache>
            </c:numRef>
          </c:yVal>
          <c:bubbleSize>
            <c:numRef>
              <c:f>'Ark1'!$T$32:$T$38</c:f>
              <c:numCache>
                <c:formatCode>General</c:formatCode>
                <c:ptCount val="7"/>
                <c:pt idx="0">
                  <c:v>534.0</c:v>
                </c:pt>
                <c:pt idx="1">
                  <c:v>335.0</c:v>
                </c:pt>
                <c:pt idx="2">
                  <c:v>166.0</c:v>
                </c:pt>
                <c:pt idx="3">
                  <c:v>101.0</c:v>
                </c:pt>
                <c:pt idx="4">
                  <c:v>60.0</c:v>
                </c:pt>
                <c:pt idx="5">
                  <c:v>224.0</c:v>
                </c:pt>
                <c:pt idx="6">
                  <c:v>71.0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5-B73D-4404-AB21-BE6F6396EAD3}"/>
            </c:ext>
          </c:extLst>
        </c:ser>
        <c:ser>
          <c:idx val="20"/>
          <c:order val="20"/>
          <c:tx>
            <c:v>100 ref</c:v>
          </c:tx>
          <c:spPr>
            <a:noFill/>
            <a:ln w="25400">
              <a:noFill/>
            </a:ln>
          </c:spPr>
          <c:invertIfNegative val="0"/>
          <c:xVal>
            <c:numRef>
              <c:f>'Ark1'!$R$51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xVal>
          <c:yVal>
            <c:numRef>
              <c:f>'Ark1'!$S$51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yVal>
          <c:bubbleSize>
            <c:numRef>
              <c:f>'Ark1'!$T$51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6-B73D-4404-AB21-BE6F6396EAD3}"/>
            </c:ext>
          </c:extLst>
        </c:ser>
        <c:ser>
          <c:idx val="21"/>
          <c:order val="21"/>
          <c:tx>
            <c:v>1000 pers ref</c:v>
          </c:tx>
          <c:spPr>
            <a:noFill/>
            <a:ln w="25400">
              <a:noFill/>
            </a:ln>
          </c:spPr>
          <c:invertIfNegative val="0"/>
          <c:xVal>
            <c:numRef>
              <c:f>'Ark1'!$S$52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xVal>
          <c:yVal>
            <c:numRef>
              <c:f>'Ark1'!$T$52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yVal>
          <c:bubbleSize>
            <c:numRef>
              <c:f>'Ark1'!$R$52</c:f>
              <c:numCache>
                <c:formatCode>General</c:formatCode>
                <c:ptCount val="1"/>
                <c:pt idx="0">
                  <c:v>1000.0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7-B73D-4404-AB21-BE6F6396E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25"/>
        <c:showNegBubbles val="0"/>
        <c:axId val="2110469304"/>
        <c:axId val="2110472264"/>
      </c:bubbleChart>
      <c:valAx>
        <c:axId val="2110469304"/>
        <c:scaling>
          <c:orientation val="minMax"/>
          <c:max val="104.0"/>
          <c:min val="-1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2110472264"/>
        <c:crosses val="autoZero"/>
        <c:crossBetween val="midCat"/>
        <c:majorUnit val="10.0"/>
      </c:valAx>
      <c:valAx>
        <c:axId val="2110472264"/>
        <c:scaling>
          <c:orientation val="minMax"/>
          <c:max val="104.0"/>
          <c:min val="-1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2110469304"/>
        <c:crosses val="autoZero"/>
        <c:crossBetween val="midCat"/>
        <c:majorUnit val="10.0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tx>
            <c:v>West 2004/05</c:v>
          </c:tx>
          <c:spPr>
            <a:noFill/>
          </c:spPr>
          <c:invertIfNegative val="0"/>
          <c:xVal>
            <c:numRef>
              <c:f>'Ark1'!$F$9:$F$14</c:f>
              <c:numCache>
                <c:formatCode>General</c:formatCode>
                <c:ptCount val="6"/>
                <c:pt idx="0">
                  <c:v>77.4</c:v>
                </c:pt>
                <c:pt idx="1">
                  <c:v>74.12</c:v>
                </c:pt>
                <c:pt idx="2">
                  <c:v>69.89</c:v>
                </c:pt>
                <c:pt idx="3">
                  <c:v>73.33</c:v>
                </c:pt>
                <c:pt idx="4">
                  <c:v>65.63</c:v>
                </c:pt>
                <c:pt idx="5">
                  <c:v>82.93</c:v>
                </c:pt>
              </c:numCache>
            </c:numRef>
          </c:xVal>
          <c:yVal>
            <c:numRef>
              <c:f>'Ark1'!$G$9:$G$14</c:f>
              <c:numCache>
                <c:formatCode>General</c:formatCode>
                <c:ptCount val="6"/>
                <c:pt idx="0">
                  <c:v>78.0</c:v>
                </c:pt>
                <c:pt idx="1">
                  <c:v>75.43</c:v>
                </c:pt>
                <c:pt idx="2">
                  <c:v>79.27</c:v>
                </c:pt>
                <c:pt idx="3">
                  <c:v>75.32</c:v>
                </c:pt>
                <c:pt idx="4">
                  <c:v>75.64</c:v>
                </c:pt>
                <c:pt idx="5">
                  <c:v>73.53</c:v>
                </c:pt>
              </c:numCache>
            </c:numRef>
          </c:yVal>
          <c:bubbleSize>
            <c:numRef>
              <c:f>'Ark1'!$E$9:$E$14</c:f>
              <c:numCache>
                <c:formatCode>General</c:formatCode>
                <c:ptCount val="6"/>
                <c:pt idx="0">
                  <c:v>323.0</c:v>
                </c:pt>
                <c:pt idx="1">
                  <c:v>626.0</c:v>
                </c:pt>
                <c:pt idx="2">
                  <c:v>787.0</c:v>
                </c:pt>
                <c:pt idx="3">
                  <c:v>105.0</c:v>
                </c:pt>
                <c:pt idx="4">
                  <c:v>419.0</c:v>
                </c:pt>
                <c:pt idx="5">
                  <c:v>41.0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8B6-41AC-9CBB-052D88B32FB9}"/>
            </c:ext>
          </c:extLst>
        </c:ser>
        <c:ser>
          <c:idx val="1"/>
          <c:order val="1"/>
          <c:tx>
            <c:v>South 2004/05</c:v>
          </c:tx>
          <c:spPr>
            <a:noFill/>
            <a:ln w="25400">
              <a:noFill/>
            </a:ln>
          </c:spPr>
          <c:invertIfNegative val="0"/>
          <c:xVal>
            <c:numRef>
              <c:f>'Ark1'!$F$3:$F$8</c:f>
              <c:numCache>
                <c:formatCode>General</c:formatCode>
                <c:ptCount val="6"/>
                <c:pt idx="0">
                  <c:v>74.26</c:v>
                </c:pt>
                <c:pt idx="1">
                  <c:v>76.49</c:v>
                </c:pt>
                <c:pt idx="2">
                  <c:v>75.0</c:v>
                </c:pt>
                <c:pt idx="3">
                  <c:v>76.14</c:v>
                </c:pt>
                <c:pt idx="4">
                  <c:v>69.61</c:v>
                </c:pt>
                <c:pt idx="5">
                  <c:v>66.26</c:v>
                </c:pt>
              </c:numCache>
            </c:numRef>
          </c:xVal>
          <c:yVal>
            <c:numRef>
              <c:f>'Ark1'!$G$3:$G$8</c:f>
              <c:numCache>
                <c:formatCode>General</c:formatCode>
                <c:ptCount val="6"/>
                <c:pt idx="0">
                  <c:v>73.86</c:v>
                </c:pt>
                <c:pt idx="1">
                  <c:v>64.13</c:v>
                </c:pt>
                <c:pt idx="2">
                  <c:v>66.66999999999998</c:v>
                </c:pt>
                <c:pt idx="3">
                  <c:v>73.26</c:v>
                </c:pt>
                <c:pt idx="4">
                  <c:v>53.52</c:v>
                </c:pt>
                <c:pt idx="5">
                  <c:v>64.81</c:v>
                </c:pt>
              </c:numCache>
            </c:numRef>
          </c:yVal>
          <c:bubbleSize>
            <c:numRef>
              <c:f>'Ark1'!$E$3:$E$8</c:f>
              <c:numCache>
                <c:formatCode>General</c:formatCode>
                <c:ptCount val="6"/>
                <c:pt idx="0">
                  <c:v>237.0</c:v>
                </c:pt>
                <c:pt idx="1">
                  <c:v>791.0</c:v>
                </c:pt>
                <c:pt idx="2">
                  <c:v>280.0</c:v>
                </c:pt>
                <c:pt idx="3">
                  <c:v>1115.0</c:v>
                </c:pt>
                <c:pt idx="4">
                  <c:v>204.0</c:v>
                </c:pt>
                <c:pt idx="5">
                  <c:v>163.0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8B6-41AC-9CBB-052D88B32FB9}"/>
            </c:ext>
          </c:extLst>
        </c:ser>
        <c:ser>
          <c:idx val="2"/>
          <c:order val="2"/>
          <c:tx>
            <c:v>North 2004/05</c:v>
          </c:tx>
          <c:spPr>
            <a:noFill/>
            <a:ln w="25400">
              <a:noFill/>
            </a:ln>
          </c:spPr>
          <c:invertIfNegative val="0"/>
          <c:xVal>
            <c:numRef>
              <c:f>'Ark1'!$F$15:$F$21</c:f>
              <c:numCache>
                <c:formatCode>General</c:formatCode>
                <c:ptCount val="7"/>
                <c:pt idx="0">
                  <c:v>83.26</c:v>
                </c:pt>
                <c:pt idx="1">
                  <c:v>76.73</c:v>
                </c:pt>
                <c:pt idx="2">
                  <c:v>45.45</c:v>
                </c:pt>
                <c:pt idx="3">
                  <c:v>73.75</c:v>
                </c:pt>
                <c:pt idx="4">
                  <c:v>66.06</c:v>
                </c:pt>
                <c:pt idx="5">
                  <c:v>76.95</c:v>
                </c:pt>
                <c:pt idx="6">
                  <c:v>64.08</c:v>
                </c:pt>
              </c:numCache>
            </c:numRef>
          </c:xVal>
          <c:yVal>
            <c:numRef>
              <c:f>'Ark1'!$G$15:$G$21</c:f>
              <c:numCache>
                <c:formatCode>General</c:formatCode>
                <c:ptCount val="7"/>
                <c:pt idx="0">
                  <c:v>82.59</c:v>
                </c:pt>
                <c:pt idx="1">
                  <c:v>82.54</c:v>
                </c:pt>
                <c:pt idx="2">
                  <c:v>0.0</c:v>
                </c:pt>
                <c:pt idx="3">
                  <c:v>69.49</c:v>
                </c:pt>
                <c:pt idx="4">
                  <c:v>84.72</c:v>
                </c:pt>
                <c:pt idx="5">
                  <c:v>91.24</c:v>
                </c:pt>
                <c:pt idx="6">
                  <c:v>81.32</c:v>
                </c:pt>
              </c:numCache>
            </c:numRef>
          </c:yVal>
          <c:bubbleSize>
            <c:numRef>
              <c:f>'Ark1'!$E$15:$E$21</c:f>
              <c:numCache>
                <c:formatCode>General</c:formatCode>
                <c:ptCount val="7"/>
                <c:pt idx="0">
                  <c:v>669.0</c:v>
                </c:pt>
                <c:pt idx="1">
                  <c:v>739.0</c:v>
                </c:pt>
                <c:pt idx="2">
                  <c:v>33.0</c:v>
                </c:pt>
                <c:pt idx="3">
                  <c:v>80.0</c:v>
                </c:pt>
                <c:pt idx="4">
                  <c:v>109.0</c:v>
                </c:pt>
                <c:pt idx="5">
                  <c:v>282.0</c:v>
                </c:pt>
                <c:pt idx="6">
                  <c:v>142.0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8B6-41AC-9CBB-052D88B32FB9}"/>
            </c:ext>
          </c:extLst>
        </c:ser>
        <c:ser>
          <c:idx val="3"/>
          <c:order val="3"/>
          <c:tx>
            <c:v>East Central 2004/05</c:v>
          </c:tx>
          <c:spPr>
            <a:noFill/>
            <a:ln w="25400">
              <a:noFill/>
            </a:ln>
          </c:spPr>
          <c:invertIfNegative val="0"/>
          <c:xVal>
            <c:numRef>
              <c:f>'Ark1'!$F$23:$F$28</c:f>
              <c:numCache>
                <c:formatCode>General</c:formatCode>
                <c:ptCount val="6"/>
                <c:pt idx="0">
                  <c:v>64.29</c:v>
                </c:pt>
                <c:pt idx="1">
                  <c:v>59.62</c:v>
                </c:pt>
                <c:pt idx="2">
                  <c:v>72.65</c:v>
                </c:pt>
                <c:pt idx="3">
                  <c:v>38.46</c:v>
                </c:pt>
                <c:pt idx="4">
                  <c:v>69.38</c:v>
                </c:pt>
                <c:pt idx="5">
                  <c:v>44.16</c:v>
                </c:pt>
              </c:numCache>
            </c:numRef>
          </c:xVal>
          <c:yVal>
            <c:numRef>
              <c:f>'Ark1'!$G$23:$G$28</c:f>
              <c:numCache>
                <c:formatCode>General</c:formatCode>
                <c:ptCount val="6"/>
                <c:pt idx="0">
                  <c:v>71.43</c:v>
                </c:pt>
                <c:pt idx="1">
                  <c:v>61.29</c:v>
                </c:pt>
                <c:pt idx="2">
                  <c:v>69.41</c:v>
                </c:pt>
                <c:pt idx="3">
                  <c:v>50.0</c:v>
                </c:pt>
                <c:pt idx="4">
                  <c:v>81.8</c:v>
                </c:pt>
                <c:pt idx="5">
                  <c:v>55.88</c:v>
                </c:pt>
              </c:numCache>
            </c:numRef>
          </c:yVal>
          <c:bubbleSize>
            <c:numRef>
              <c:f>'Ark1'!$E$23:$E$28</c:f>
              <c:numCache>
                <c:formatCode>General</c:formatCode>
                <c:ptCount val="6"/>
                <c:pt idx="0">
                  <c:v>98.0</c:v>
                </c:pt>
                <c:pt idx="1">
                  <c:v>52.0</c:v>
                </c:pt>
                <c:pt idx="2">
                  <c:v>117.0</c:v>
                </c:pt>
                <c:pt idx="3">
                  <c:v>52.0</c:v>
                </c:pt>
                <c:pt idx="4">
                  <c:v>578.0</c:v>
                </c:pt>
                <c:pt idx="5">
                  <c:v>77.0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8B6-41AC-9CBB-052D88B32FB9}"/>
            </c:ext>
          </c:extLst>
        </c:ser>
        <c:ser>
          <c:idx val="4"/>
          <c:order val="4"/>
          <c:tx>
            <c:v>East 2004/05</c:v>
          </c:tx>
          <c:spPr>
            <a:noFill/>
            <a:ln w="25400">
              <a:noFill/>
            </a:ln>
          </c:spPr>
          <c:invertIfNegative val="0"/>
          <c:xVal>
            <c:numRef>
              <c:f>'Ark1'!$F$32:$F$37</c:f>
              <c:numCache>
                <c:formatCode>General</c:formatCode>
                <c:ptCount val="6"/>
                <c:pt idx="0">
                  <c:v>2.0</c:v>
                </c:pt>
                <c:pt idx="1">
                  <c:v>31.41</c:v>
                </c:pt>
                <c:pt idx="2">
                  <c:v>22.34</c:v>
                </c:pt>
                <c:pt idx="3">
                  <c:v>32.65</c:v>
                </c:pt>
                <c:pt idx="4">
                  <c:v>12.0</c:v>
                </c:pt>
                <c:pt idx="5">
                  <c:v>2.35</c:v>
                </c:pt>
              </c:numCache>
            </c:numRef>
          </c:xVal>
          <c:yVal>
            <c:numRef>
              <c:f>'Ark1'!$G$32:$G$37</c:f>
              <c:numCache>
                <c:formatCode>General</c:formatCode>
                <c:ptCount val="6"/>
                <c:pt idx="0">
                  <c:v>0.0</c:v>
                </c:pt>
                <c:pt idx="1">
                  <c:v>34.69</c:v>
                </c:pt>
                <c:pt idx="2">
                  <c:v>52.38</c:v>
                </c:pt>
                <c:pt idx="3">
                  <c:v>78.13</c:v>
                </c:pt>
                <c:pt idx="4">
                  <c:v>33.33</c:v>
                </c:pt>
                <c:pt idx="5">
                  <c:v>0.0</c:v>
                </c:pt>
              </c:numCache>
            </c:numRef>
          </c:yVal>
          <c:bubbleSize>
            <c:numRef>
              <c:f>'Ark1'!$E$32:$E$37</c:f>
              <c:numCache>
                <c:formatCode>General</c:formatCode>
                <c:ptCount val="6"/>
                <c:pt idx="0">
                  <c:v>234.0</c:v>
                </c:pt>
                <c:pt idx="1">
                  <c:v>156.0</c:v>
                </c:pt>
                <c:pt idx="2">
                  <c:v>94.0</c:v>
                </c:pt>
                <c:pt idx="3">
                  <c:v>98.0</c:v>
                </c:pt>
                <c:pt idx="4">
                  <c:v>75.0</c:v>
                </c:pt>
                <c:pt idx="5">
                  <c:v>170.0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8B6-41AC-9CBB-052D88B32FB9}"/>
            </c:ext>
          </c:extLst>
        </c:ser>
        <c:ser>
          <c:idx val="5"/>
          <c:order val="5"/>
          <c:tx>
            <c:v>West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'Ark1'!$J$9:$J$14</c:f>
              <c:numCache>
                <c:formatCode>General</c:formatCode>
                <c:ptCount val="6"/>
                <c:pt idx="0">
                  <c:v>81.37</c:v>
                </c:pt>
                <c:pt idx="1">
                  <c:v>86.98</c:v>
                </c:pt>
                <c:pt idx="2">
                  <c:v>67.97</c:v>
                </c:pt>
                <c:pt idx="3">
                  <c:v>81.3</c:v>
                </c:pt>
                <c:pt idx="4">
                  <c:v>82.1</c:v>
                </c:pt>
                <c:pt idx="5">
                  <c:v>84.52</c:v>
                </c:pt>
              </c:numCache>
            </c:numRef>
          </c:xVal>
          <c:yVal>
            <c:numRef>
              <c:f>'Ark1'!$K$9:$K$14</c:f>
              <c:numCache>
                <c:formatCode>General</c:formatCode>
                <c:ptCount val="6"/>
                <c:pt idx="0">
                  <c:v>93.27</c:v>
                </c:pt>
                <c:pt idx="1">
                  <c:v>93.46</c:v>
                </c:pt>
                <c:pt idx="2">
                  <c:v>90.87</c:v>
                </c:pt>
                <c:pt idx="3">
                  <c:v>90.0</c:v>
                </c:pt>
                <c:pt idx="4">
                  <c:v>96.57</c:v>
                </c:pt>
                <c:pt idx="5">
                  <c:v>98.59</c:v>
                </c:pt>
              </c:numCache>
            </c:numRef>
          </c:yVal>
          <c:bubbleSize>
            <c:numRef>
              <c:f>'Ark1'!$I$9:$I$14</c:f>
              <c:numCache>
                <c:formatCode>General</c:formatCode>
                <c:ptCount val="6"/>
                <c:pt idx="0">
                  <c:v>365.0</c:v>
                </c:pt>
                <c:pt idx="1">
                  <c:v>668.0</c:v>
                </c:pt>
                <c:pt idx="2">
                  <c:v>918.0</c:v>
                </c:pt>
                <c:pt idx="3">
                  <c:v>123.0</c:v>
                </c:pt>
                <c:pt idx="4">
                  <c:v>391.0</c:v>
                </c:pt>
                <c:pt idx="5">
                  <c:v>84.0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8B6-41AC-9CBB-052D88B32FB9}"/>
            </c:ext>
          </c:extLst>
        </c:ser>
        <c:ser>
          <c:idx val="6"/>
          <c:order val="6"/>
          <c:tx>
            <c:v>South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'Ark1'!$J$3:$J$8</c:f>
              <c:numCache>
                <c:formatCode>General</c:formatCode>
                <c:ptCount val="6"/>
                <c:pt idx="0">
                  <c:v>80.62</c:v>
                </c:pt>
                <c:pt idx="1">
                  <c:v>89.12</c:v>
                </c:pt>
                <c:pt idx="2">
                  <c:v>84.12</c:v>
                </c:pt>
                <c:pt idx="3">
                  <c:v>75.89</c:v>
                </c:pt>
                <c:pt idx="4">
                  <c:v>80.0</c:v>
                </c:pt>
                <c:pt idx="5">
                  <c:v>76.47</c:v>
                </c:pt>
              </c:numCache>
            </c:numRef>
          </c:xVal>
          <c:yVal>
            <c:numRef>
              <c:f>'Ark1'!$K$3:$K$8</c:f>
              <c:numCache>
                <c:formatCode>General</c:formatCode>
                <c:ptCount val="6"/>
                <c:pt idx="0">
                  <c:v>88.52</c:v>
                </c:pt>
                <c:pt idx="1">
                  <c:v>90.8</c:v>
                </c:pt>
                <c:pt idx="2">
                  <c:v>92.7</c:v>
                </c:pt>
                <c:pt idx="3">
                  <c:v>91.52</c:v>
                </c:pt>
                <c:pt idx="4">
                  <c:v>60.16</c:v>
                </c:pt>
                <c:pt idx="5">
                  <c:v>84.62</c:v>
                </c:pt>
              </c:numCache>
            </c:numRef>
          </c:yVal>
          <c:bubbleSize>
            <c:numRef>
              <c:f>'Ark1'!$I$3:$I$8</c:f>
              <c:numCache>
                <c:formatCode>General</c:formatCode>
                <c:ptCount val="6"/>
                <c:pt idx="0">
                  <c:v>227.0</c:v>
                </c:pt>
                <c:pt idx="1">
                  <c:v>671.0</c:v>
                </c:pt>
                <c:pt idx="2">
                  <c:v>277.0</c:v>
                </c:pt>
                <c:pt idx="3">
                  <c:v>1041.0</c:v>
                </c:pt>
                <c:pt idx="4">
                  <c:v>455.0</c:v>
                </c:pt>
                <c:pt idx="5">
                  <c:v>204.0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8B6-41AC-9CBB-052D88B32FB9}"/>
            </c:ext>
          </c:extLst>
        </c:ser>
        <c:ser>
          <c:idx val="7"/>
          <c:order val="7"/>
          <c:tx>
            <c:v>North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'Ark1'!$J$15:$J$21</c:f>
              <c:numCache>
                <c:formatCode>General</c:formatCode>
                <c:ptCount val="7"/>
                <c:pt idx="0">
                  <c:v>92.28</c:v>
                </c:pt>
                <c:pt idx="1">
                  <c:v>86.66999999999998</c:v>
                </c:pt>
                <c:pt idx="2">
                  <c:v>85.42</c:v>
                </c:pt>
                <c:pt idx="3">
                  <c:v>87.91</c:v>
                </c:pt>
                <c:pt idx="4">
                  <c:v>84.27</c:v>
                </c:pt>
                <c:pt idx="5">
                  <c:v>86.25</c:v>
                </c:pt>
                <c:pt idx="6">
                  <c:v>77.54</c:v>
                </c:pt>
              </c:numCache>
            </c:numRef>
          </c:xVal>
          <c:yVal>
            <c:numRef>
              <c:f>'Ark1'!$K$15:$K$21</c:f>
              <c:numCache>
                <c:formatCode>General</c:formatCode>
                <c:ptCount val="7"/>
                <c:pt idx="0">
                  <c:v>92.46</c:v>
                </c:pt>
                <c:pt idx="1">
                  <c:v>92.83</c:v>
                </c:pt>
                <c:pt idx="2">
                  <c:v>97.56</c:v>
                </c:pt>
                <c:pt idx="3">
                  <c:v>92.5</c:v>
                </c:pt>
                <c:pt idx="4">
                  <c:v>89.33</c:v>
                </c:pt>
                <c:pt idx="5">
                  <c:v>96.81</c:v>
                </c:pt>
                <c:pt idx="6">
                  <c:v>91.59</c:v>
                </c:pt>
              </c:numCache>
            </c:numRef>
          </c:yVal>
          <c:bubbleSize>
            <c:numRef>
              <c:f>'Ark1'!$I$15:$I$21</c:f>
              <c:numCache>
                <c:formatCode>General</c:formatCode>
                <c:ptCount val="7"/>
                <c:pt idx="0">
                  <c:v>790.0</c:v>
                </c:pt>
                <c:pt idx="1">
                  <c:v>660.0</c:v>
                </c:pt>
                <c:pt idx="2">
                  <c:v>96.0</c:v>
                </c:pt>
                <c:pt idx="3">
                  <c:v>91.0</c:v>
                </c:pt>
                <c:pt idx="4">
                  <c:v>89.0</c:v>
                </c:pt>
                <c:pt idx="5">
                  <c:v>291.0</c:v>
                </c:pt>
                <c:pt idx="6">
                  <c:v>138.0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8B6-41AC-9CBB-052D88B32FB9}"/>
            </c:ext>
          </c:extLst>
        </c:ser>
        <c:ser>
          <c:idx val="8"/>
          <c:order val="8"/>
          <c:tx>
            <c:v>East Central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'Ark1'!$J$23:$J$31</c:f>
              <c:numCache>
                <c:formatCode>General</c:formatCode>
                <c:ptCount val="9"/>
                <c:pt idx="0">
                  <c:v>70.47</c:v>
                </c:pt>
                <c:pt idx="1">
                  <c:v>80.0</c:v>
                </c:pt>
                <c:pt idx="2">
                  <c:v>80.13</c:v>
                </c:pt>
                <c:pt idx="3">
                  <c:v>63.64</c:v>
                </c:pt>
                <c:pt idx="4">
                  <c:v>79.62</c:v>
                </c:pt>
                <c:pt idx="5">
                  <c:v>83.93</c:v>
                </c:pt>
                <c:pt idx="6">
                  <c:v>86.46</c:v>
                </c:pt>
                <c:pt idx="7">
                  <c:v>77.27</c:v>
                </c:pt>
                <c:pt idx="8">
                  <c:v>86.63</c:v>
                </c:pt>
              </c:numCache>
            </c:numRef>
          </c:xVal>
          <c:yVal>
            <c:numRef>
              <c:f>'Ark1'!$K$23:$K$31</c:f>
              <c:numCache>
                <c:formatCode>General</c:formatCode>
                <c:ptCount val="9"/>
                <c:pt idx="0">
                  <c:v>96.19</c:v>
                </c:pt>
                <c:pt idx="1">
                  <c:v>84.09</c:v>
                </c:pt>
                <c:pt idx="2">
                  <c:v>92.56</c:v>
                </c:pt>
                <c:pt idx="3">
                  <c:v>78.57</c:v>
                </c:pt>
                <c:pt idx="4">
                  <c:v>76.11</c:v>
                </c:pt>
                <c:pt idx="5">
                  <c:v>79.79</c:v>
                </c:pt>
                <c:pt idx="6">
                  <c:v>97.59</c:v>
                </c:pt>
                <c:pt idx="7">
                  <c:v>82.35</c:v>
                </c:pt>
                <c:pt idx="8">
                  <c:v>100.0</c:v>
                </c:pt>
              </c:numCache>
            </c:numRef>
          </c:yVal>
          <c:bubbleSize>
            <c:numRef>
              <c:f>'Ark1'!$I$23:$I$31</c:f>
              <c:numCache>
                <c:formatCode>General</c:formatCode>
                <c:ptCount val="9"/>
                <c:pt idx="0">
                  <c:v>149.0</c:v>
                </c:pt>
                <c:pt idx="1">
                  <c:v>55.0</c:v>
                </c:pt>
                <c:pt idx="2">
                  <c:v>151.0</c:v>
                </c:pt>
                <c:pt idx="3">
                  <c:v>66.0</c:v>
                </c:pt>
                <c:pt idx="4">
                  <c:v>736.0</c:v>
                </c:pt>
                <c:pt idx="5">
                  <c:v>112.0</c:v>
                </c:pt>
                <c:pt idx="6">
                  <c:v>96.0</c:v>
                </c:pt>
                <c:pt idx="7">
                  <c:v>22.0</c:v>
                </c:pt>
                <c:pt idx="8">
                  <c:v>22.0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8B6-41AC-9CBB-052D88B32FB9}"/>
            </c:ext>
          </c:extLst>
        </c:ser>
        <c:ser>
          <c:idx val="9"/>
          <c:order val="9"/>
          <c:tx>
            <c:v>East 2009/10</c:v>
          </c:tx>
          <c:spPr>
            <a:noFill/>
            <a:ln w="25400">
              <a:noFill/>
            </a:ln>
          </c:spPr>
          <c:invertIfNegative val="0"/>
          <c:xVal>
            <c:numRef>
              <c:f>'Ark1'!$J$32:$J$37</c:f>
              <c:numCache>
                <c:formatCode>General</c:formatCode>
                <c:ptCount val="6"/>
                <c:pt idx="0">
                  <c:v>45.0</c:v>
                </c:pt>
                <c:pt idx="1">
                  <c:v>48.47</c:v>
                </c:pt>
                <c:pt idx="2">
                  <c:v>57.86</c:v>
                </c:pt>
                <c:pt idx="3">
                  <c:v>51.04</c:v>
                </c:pt>
                <c:pt idx="4">
                  <c:v>51.14</c:v>
                </c:pt>
                <c:pt idx="5">
                  <c:v>51.06</c:v>
                </c:pt>
              </c:numCache>
            </c:numRef>
          </c:xVal>
          <c:yVal>
            <c:numRef>
              <c:f>'Ark1'!$K$32:$K$37</c:f>
              <c:numCache>
                <c:formatCode>General</c:formatCode>
                <c:ptCount val="6"/>
                <c:pt idx="0">
                  <c:v>30.22</c:v>
                </c:pt>
                <c:pt idx="1">
                  <c:v>82.28</c:v>
                </c:pt>
                <c:pt idx="2">
                  <c:v>79.01</c:v>
                </c:pt>
                <c:pt idx="3">
                  <c:v>75.51</c:v>
                </c:pt>
                <c:pt idx="4">
                  <c:v>77.78</c:v>
                </c:pt>
                <c:pt idx="5">
                  <c:v>74.4</c:v>
                </c:pt>
              </c:numCache>
            </c:numRef>
          </c:yVal>
          <c:bubbleSize>
            <c:numRef>
              <c:f>'Ark1'!$I$32:$I$37</c:f>
              <c:numCache>
                <c:formatCode>General</c:formatCode>
                <c:ptCount val="6"/>
                <c:pt idx="0">
                  <c:v>500.0</c:v>
                </c:pt>
                <c:pt idx="1">
                  <c:v>326.0</c:v>
                </c:pt>
                <c:pt idx="2">
                  <c:v>140.0</c:v>
                </c:pt>
                <c:pt idx="3">
                  <c:v>96.0</c:v>
                </c:pt>
                <c:pt idx="4">
                  <c:v>88.0</c:v>
                </c:pt>
                <c:pt idx="5">
                  <c:v>329.0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8B6-41AC-9CBB-052D88B32FB9}"/>
            </c:ext>
          </c:extLst>
        </c:ser>
        <c:ser>
          <c:idx val="10"/>
          <c:order val="10"/>
          <c:tx>
            <c:v>West 2014/15</c:v>
          </c:tx>
          <c:spPr>
            <a:solidFill>
              <a:srgbClr val="4B8B9C"/>
            </a:solidFill>
            <a:ln w="3175">
              <a:solidFill>
                <a:schemeClr val="tx1"/>
              </a:solidFill>
            </a:ln>
          </c:spPr>
          <c:invertIfNegative val="0"/>
          <c:xVal>
            <c:numRef>
              <c:f>'Ark1'!$N$9:$N$14</c:f>
              <c:numCache>
                <c:formatCode>General</c:formatCode>
                <c:ptCount val="6"/>
                <c:pt idx="0">
                  <c:v>75.98</c:v>
                </c:pt>
                <c:pt idx="1">
                  <c:v>68.19</c:v>
                </c:pt>
                <c:pt idx="2">
                  <c:v>78.21</c:v>
                </c:pt>
                <c:pt idx="3">
                  <c:v>90.0</c:v>
                </c:pt>
                <c:pt idx="4">
                  <c:v>71.95</c:v>
                </c:pt>
                <c:pt idx="5">
                  <c:v>86.83</c:v>
                </c:pt>
              </c:numCache>
            </c:numRef>
          </c:xVal>
          <c:yVal>
            <c:numRef>
              <c:f>'Ark1'!$O$9:$O$14</c:f>
              <c:numCache>
                <c:formatCode>General</c:formatCode>
                <c:ptCount val="6"/>
                <c:pt idx="0">
                  <c:v>91.38</c:v>
                </c:pt>
                <c:pt idx="1">
                  <c:v>96.88</c:v>
                </c:pt>
                <c:pt idx="2">
                  <c:v>95.83</c:v>
                </c:pt>
                <c:pt idx="3">
                  <c:v>93.33</c:v>
                </c:pt>
                <c:pt idx="4">
                  <c:v>98.74</c:v>
                </c:pt>
                <c:pt idx="5">
                  <c:v>98.1</c:v>
                </c:pt>
              </c:numCache>
            </c:numRef>
          </c:yVal>
          <c:bubbleSize>
            <c:numRef>
              <c:f>'Ark1'!$M$9:$M$14</c:f>
              <c:numCache>
                <c:formatCode>General</c:formatCode>
                <c:ptCount val="6"/>
                <c:pt idx="0">
                  <c:v>458.0</c:v>
                </c:pt>
                <c:pt idx="1">
                  <c:v>657.0</c:v>
                </c:pt>
                <c:pt idx="2">
                  <c:v>1074.0</c:v>
                </c:pt>
                <c:pt idx="3">
                  <c:v>150.0</c:v>
                </c:pt>
                <c:pt idx="4">
                  <c:v>663.0</c:v>
                </c:pt>
                <c:pt idx="5">
                  <c:v>243.0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8B6-41AC-9CBB-052D88B32FB9}"/>
            </c:ext>
          </c:extLst>
        </c:ser>
        <c:ser>
          <c:idx val="11"/>
          <c:order val="11"/>
          <c:tx>
            <c:v>South 2014/15</c:v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 w="31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8B6-41AC-9CBB-052D88B32FB9}"/>
              </c:ext>
            </c:extLst>
          </c:dPt>
          <c:xVal>
            <c:numRef>
              <c:f>'Ark1'!$N$3:$N$8</c:f>
              <c:numCache>
                <c:formatCode>General</c:formatCode>
                <c:ptCount val="6"/>
                <c:pt idx="0">
                  <c:v>90.27</c:v>
                </c:pt>
                <c:pt idx="1">
                  <c:v>73.72</c:v>
                </c:pt>
                <c:pt idx="2">
                  <c:v>87.32</c:v>
                </c:pt>
                <c:pt idx="3">
                  <c:v>61.85</c:v>
                </c:pt>
                <c:pt idx="4">
                  <c:v>83.97</c:v>
                </c:pt>
                <c:pt idx="5">
                  <c:v>89.82</c:v>
                </c:pt>
              </c:numCache>
            </c:numRef>
          </c:xVal>
          <c:yVal>
            <c:numRef>
              <c:f>'Ark1'!$O$3:$O$8</c:f>
              <c:numCache>
                <c:formatCode>General</c:formatCode>
                <c:ptCount val="6"/>
                <c:pt idx="0">
                  <c:v>90.52</c:v>
                </c:pt>
                <c:pt idx="1">
                  <c:v>86.25</c:v>
                </c:pt>
                <c:pt idx="2">
                  <c:v>92.57</c:v>
                </c:pt>
                <c:pt idx="3">
                  <c:v>91.96</c:v>
                </c:pt>
                <c:pt idx="4">
                  <c:v>58.95</c:v>
                </c:pt>
                <c:pt idx="5">
                  <c:v>91.09</c:v>
                </c:pt>
              </c:numCache>
            </c:numRef>
          </c:yVal>
          <c:bubbleSize>
            <c:numRef>
              <c:f>'Ark1'!$M$3:$M$8</c:f>
              <c:numCache>
                <c:formatCode>General</c:formatCode>
                <c:ptCount val="6"/>
                <c:pt idx="0">
                  <c:v>257.0</c:v>
                </c:pt>
                <c:pt idx="1">
                  <c:v>799.0</c:v>
                </c:pt>
                <c:pt idx="2">
                  <c:v>339.0</c:v>
                </c:pt>
                <c:pt idx="3">
                  <c:v>1287.0</c:v>
                </c:pt>
                <c:pt idx="4">
                  <c:v>499.0</c:v>
                </c:pt>
                <c:pt idx="5">
                  <c:v>275.0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D-78B6-41AC-9CBB-052D88B32FB9}"/>
            </c:ext>
          </c:extLst>
        </c:ser>
        <c:ser>
          <c:idx val="12"/>
          <c:order val="12"/>
          <c:tx>
            <c:v>North 2014/15</c:v>
          </c:tx>
          <c:spPr>
            <a:solidFill>
              <a:srgbClr val="9F6F00"/>
            </a:solidFill>
            <a:ln w="3175">
              <a:solidFill>
                <a:schemeClr val="tx1"/>
              </a:solidFill>
            </a:ln>
          </c:spPr>
          <c:invertIfNegative val="0"/>
          <c:xVal>
            <c:numRef>
              <c:f>'Ark1'!$N$15:$N$22</c:f>
              <c:numCache>
                <c:formatCode>General</c:formatCode>
                <c:ptCount val="8"/>
                <c:pt idx="0">
                  <c:v>91.97</c:v>
                </c:pt>
                <c:pt idx="1">
                  <c:v>79.22</c:v>
                </c:pt>
                <c:pt idx="2">
                  <c:v>92.35</c:v>
                </c:pt>
                <c:pt idx="3">
                  <c:v>93.22</c:v>
                </c:pt>
                <c:pt idx="4">
                  <c:v>88.17999999999999</c:v>
                </c:pt>
                <c:pt idx="5">
                  <c:v>85.96</c:v>
                </c:pt>
                <c:pt idx="6">
                  <c:v>82.88</c:v>
                </c:pt>
                <c:pt idx="7">
                  <c:v>96.97</c:v>
                </c:pt>
              </c:numCache>
            </c:numRef>
          </c:xVal>
          <c:yVal>
            <c:numRef>
              <c:f>'Ark1'!$O$15:$O$22</c:f>
              <c:numCache>
                <c:formatCode>General</c:formatCode>
                <c:ptCount val="8"/>
                <c:pt idx="0">
                  <c:v>75.86</c:v>
                </c:pt>
                <c:pt idx="1">
                  <c:v>93.02</c:v>
                </c:pt>
                <c:pt idx="2">
                  <c:v>100.0</c:v>
                </c:pt>
                <c:pt idx="3">
                  <c:v>90.0</c:v>
                </c:pt>
                <c:pt idx="4">
                  <c:v>97.94</c:v>
                </c:pt>
                <c:pt idx="5">
                  <c:v>96.9</c:v>
                </c:pt>
                <c:pt idx="6">
                  <c:v>97.52</c:v>
                </c:pt>
                <c:pt idx="7">
                  <c:v>100.0</c:v>
                </c:pt>
              </c:numCache>
            </c:numRef>
          </c:yVal>
          <c:bubbleSize>
            <c:numRef>
              <c:f>'Ark1'!$M$15:$M$22</c:f>
              <c:numCache>
                <c:formatCode>General</c:formatCode>
                <c:ptCount val="8"/>
                <c:pt idx="0">
                  <c:v>946.0</c:v>
                </c:pt>
                <c:pt idx="1">
                  <c:v>741.0</c:v>
                </c:pt>
                <c:pt idx="2">
                  <c:v>183.0</c:v>
                </c:pt>
                <c:pt idx="3">
                  <c:v>118.0</c:v>
                </c:pt>
                <c:pt idx="4">
                  <c:v>110.0</c:v>
                </c:pt>
                <c:pt idx="5">
                  <c:v>413.0</c:v>
                </c:pt>
                <c:pt idx="6">
                  <c:v>146.0</c:v>
                </c:pt>
                <c:pt idx="7">
                  <c:v>33.0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E-78B6-41AC-9CBB-052D88B32FB9}"/>
            </c:ext>
          </c:extLst>
        </c:ser>
        <c:ser>
          <c:idx val="13"/>
          <c:order val="13"/>
          <c:tx>
            <c:v>East Central 2014/15</c:v>
          </c:tx>
          <c:spPr>
            <a:solidFill>
              <a:srgbClr val="639A22"/>
            </a:solidFill>
            <a:ln w="3175">
              <a:solidFill>
                <a:schemeClr val="tx1"/>
              </a:solidFill>
            </a:ln>
          </c:spPr>
          <c:invertIfNegative val="0"/>
          <c:xVal>
            <c:numRef>
              <c:f>'Ark1'!$N$23:$N$31</c:f>
              <c:numCache>
                <c:formatCode>General</c:formatCode>
                <c:ptCount val="9"/>
                <c:pt idx="0">
                  <c:v>75.24</c:v>
                </c:pt>
                <c:pt idx="1">
                  <c:v>92.71</c:v>
                </c:pt>
                <c:pt idx="2">
                  <c:v>84.21</c:v>
                </c:pt>
                <c:pt idx="4">
                  <c:v>85.96</c:v>
                </c:pt>
                <c:pt idx="5">
                  <c:v>79.31</c:v>
                </c:pt>
                <c:pt idx="6">
                  <c:v>92.65</c:v>
                </c:pt>
                <c:pt idx="7">
                  <c:v>92.31</c:v>
                </c:pt>
                <c:pt idx="8">
                  <c:v>87.88</c:v>
                </c:pt>
              </c:numCache>
            </c:numRef>
          </c:xVal>
          <c:yVal>
            <c:numRef>
              <c:f>'Ark1'!$O$23:$O$31</c:f>
              <c:numCache>
                <c:formatCode>General</c:formatCode>
                <c:ptCount val="9"/>
                <c:pt idx="0">
                  <c:v>91.14</c:v>
                </c:pt>
                <c:pt idx="1">
                  <c:v>76.4</c:v>
                </c:pt>
                <c:pt idx="2">
                  <c:v>98.61</c:v>
                </c:pt>
                <c:pt idx="4">
                  <c:v>85.66999999999998</c:v>
                </c:pt>
                <c:pt idx="5">
                  <c:v>32.17</c:v>
                </c:pt>
                <c:pt idx="6">
                  <c:v>94.44</c:v>
                </c:pt>
                <c:pt idx="7">
                  <c:v>86.11</c:v>
                </c:pt>
                <c:pt idx="8">
                  <c:v>65.52</c:v>
                </c:pt>
              </c:numCache>
            </c:numRef>
          </c:yVal>
          <c:bubbleSize>
            <c:numRef>
              <c:f>'Ark1'!$M$23:$M$31</c:f>
              <c:numCache>
                <c:formatCode>General</c:formatCode>
                <c:ptCount val="9"/>
                <c:pt idx="0">
                  <c:v>210.0</c:v>
                </c:pt>
                <c:pt idx="1">
                  <c:v>96.0</c:v>
                </c:pt>
                <c:pt idx="2">
                  <c:v>171.0</c:v>
                </c:pt>
                <c:pt idx="4">
                  <c:v>1104.0</c:v>
                </c:pt>
                <c:pt idx="5">
                  <c:v>145.0</c:v>
                </c:pt>
                <c:pt idx="6">
                  <c:v>136.0</c:v>
                </c:pt>
                <c:pt idx="7">
                  <c:v>39.0</c:v>
                </c:pt>
                <c:pt idx="8">
                  <c:v>33.0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F-78B6-41AC-9CBB-052D88B32FB9}"/>
            </c:ext>
          </c:extLst>
        </c:ser>
        <c:ser>
          <c:idx val="14"/>
          <c:order val="14"/>
          <c:tx>
            <c:v>East 2014/15</c:v>
          </c:tx>
          <c:spPr>
            <a:solidFill>
              <a:schemeClr val="tx1"/>
            </a:solidFill>
            <a:ln w="3175">
              <a:solidFill>
                <a:schemeClr val="accent1"/>
              </a:solidFill>
            </a:ln>
          </c:spPr>
          <c:invertIfNegative val="0"/>
          <c:xVal>
            <c:numRef>
              <c:f>'Ark1'!$N$32:$N$38</c:f>
              <c:numCache>
                <c:formatCode>General</c:formatCode>
                <c:ptCount val="7"/>
                <c:pt idx="0">
                  <c:v>74.5</c:v>
                </c:pt>
                <c:pt idx="1">
                  <c:v>62.79</c:v>
                </c:pt>
                <c:pt idx="2">
                  <c:v>79.3</c:v>
                </c:pt>
                <c:pt idx="3">
                  <c:v>69.31</c:v>
                </c:pt>
                <c:pt idx="4">
                  <c:v>66.96</c:v>
                </c:pt>
                <c:pt idx="5">
                  <c:v>83.77</c:v>
                </c:pt>
                <c:pt idx="6">
                  <c:v>63.38</c:v>
                </c:pt>
              </c:numCache>
            </c:numRef>
          </c:xVal>
          <c:yVal>
            <c:numRef>
              <c:f>'Ark1'!$O$32:$O$38</c:f>
              <c:numCache>
                <c:formatCode>General</c:formatCode>
                <c:ptCount val="7"/>
                <c:pt idx="0">
                  <c:v>58.51</c:v>
                </c:pt>
                <c:pt idx="1">
                  <c:v>80.67999999999999</c:v>
                </c:pt>
                <c:pt idx="2">
                  <c:v>80.56</c:v>
                </c:pt>
                <c:pt idx="3">
                  <c:v>77.14</c:v>
                </c:pt>
                <c:pt idx="4">
                  <c:v>88.31</c:v>
                </c:pt>
                <c:pt idx="5">
                  <c:v>86.91</c:v>
                </c:pt>
                <c:pt idx="6">
                  <c:v>73.33</c:v>
                </c:pt>
              </c:numCache>
            </c:numRef>
          </c:yVal>
          <c:bubbleSize>
            <c:numRef>
              <c:f>'Ark1'!$M$32:$M$38</c:f>
              <c:numCache>
                <c:formatCode>General</c:formatCode>
                <c:ptCount val="7"/>
                <c:pt idx="0">
                  <c:v>647.0</c:v>
                </c:pt>
                <c:pt idx="1">
                  <c:v>610.0</c:v>
                </c:pt>
                <c:pt idx="2">
                  <c:v>227.0</c:v>
                </c:pt>
                <c:pt idx="3">
                  <c:v>101.0</c:v>
                </c:pt>
                <c:pt idx="4">
                  <c:v>115.0</c:v>
                </c:pt>
                <c:pt idx="5">
                  <c:v>228.0</c:v>
                </c:pt>
                <c:pt idx="6">
                  <c:v>71.0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0-78B6-41AC-9CBB-052D88B32FB9}"/>
            </c:ext>
          </c:extLst>
        </c:ser>
        <c:ser>
          <c:idx val="15"/>
          <c:order val="15"/>
          <c:tx>
            <c:v>West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'Ark1'!$U$9:$U$14</c:f>
              <c:numCache>
                <c:formatCode>General</c:formatCode>
                <c:ptCount val="6"/>
                <c:pt idx="0">
                  <c:v>78.29</c:v>
                </c:pt>
                <c:pt idx="1">
                  <c:v>79.49</c:v>
                </c:pt>
                <c:pt idx="2">
                  <c:v>78.56</c:v>
                </c:pt>
                <c:pt idx="3">
                  <c:v>93.55</c:v>
                </c:pt>
                <c:pt idx="4">
                  <c:v>70.98</c:v>
                </c:pt>
                <c:pt idx="5">
                  <c:v>88.16</c:v>
                </c:pt>
              </c:numCache>
            </c:numRef>
          </c:xVal>
          <c:yVal>
            <c:numRef>
              <c:f>'Ark1'!$V$9:$V$14</c:f>
              <c:numCache>
                <c:formatCode>General</c:formatCode>
                <c:ptCount val="6"/>
                <c:pt idx="0">
                  <c:v>91.42</c:v>
                </c:pt>
                <c:pt idx="1">
                  <c:v>97.54</c:v>
                </c:pt>
                <c:pt idx="2">
                  <c:v>98.84</c:v>
                </c:pt>
                <c:pt idx="3">
                  <c:v>92.24</c:v>
                </c:pt>
                <c:pt idx="4">
                  <c:v>98.91</c:v>
                </c:pt>
                <c:pt idx="5">
                  <c:v>97.76</c:v>
                </c:pt>
              </c:numCache>
            </c:numRef>
          </c:yVal>
          <c:bubbleSize>
            <c:numRef>
              <c:f>'Ark1'!$T$9:$T$14</c:f>
              <c:numCache>
                <c:formatCode>General</c:formatCode>
                <c:ptCount val="6"/>
                <c:pt idx="0">
                  <c:v>387.0</c:v>
                </c:pt>
                <c:pt idx="1">
                  <c:v>512.0</c:v>
                </c:pt>
                <c:pt idx="2">
                  <c:v>877.0</c:v>
                </c:pt>
                <c:pt idx="3">
                  <c:v>124.0</c:v>
                </c:pt>
                <c:pt idx="4">
                  <c:v>386.0</c:v>
                </c:pt>
                <c:pt idx="5">
                  <c:v>152.0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1-78B6-41AC-9CBB-052D88B32FB9}"/>
            </c:ext>
          </c:extLst>
        </c:ser>
        <c:ser>
          <c:idx val="16"/>
          <c:order val="16"/>
          <c:tx>
            <c:v>South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'Ark1'!$U$3:$U$8</c:f>
              <c:numCache>
                <c:formatCode>General</c:formatCode>
                <c:ptCount val="6"/>
                <c:pt idx="0">
                  <c:v>90.27</c:v>
                </c:pt>
                <c:pt idx="1">
                  <c:v>75.56</c:v>
                </c:pt>
                <c:pt idx="2">
                  <c:v>87.15</c:v>
                </c:pt>
                <c:pt idx="3">
                  <c:v>62.74</c:v>
                </c:pt>
                <c:pt idx="4">
                  <c:v>84.6</c:v>
                </c:pt>
                <c:pt idx="5">
                  <c:v>89.73</c:v>
                </c:pt>
              </c:numCache>
            </c:numRef>
          </c:xVal>
          <c:yVal>
            <c:numRef>
              <c:f>'Ark1'!$V$3:$V$8</c:f>
              <c:numCache>
                <c:formatCode>General</c:formatCode>
                <c:ptCount val="6"/>
                <c:pt idx="0">
                  <c:v>90.52</c:v>
                </c:pt>
                <c:pt idx="1">
                  <c:v>95.22</c:v>
                </c:pt>
                <c:pt idx="2">
                  <c:v>97.61</c:v>
                </c:pt>
                <c:pt idx="3">
                  <c:v>95.01</c:v>
                </c:pt>
                <c:pt idx="4">
                  <c:v>59.63</c:v>
                </c:pt>
                <c:pt idx="5">
                  <c:v>92.54</c:v>
                </c:pt>
              </c:numCache>
            </c:numRef>
          </c:yVal>
          <c:bubbleSize>
            <c:numRef>
              <c:f>'Ark1'!$T$3:$T$8</c:f>
              <c:numCache>
                <c:formatCode>General</c:formatCode>
                <c:ptCount val="6"/>
                <c:pt idx="0">
                  <c:v>257.0</c:v>
                </c:pt>
                <c:pt idx="1">
                  <c:v>581.0</c:v>
                </c:pt>
                <c:pt idx="2">
                  <c:v>288.0</c:v>
                </c:pt>
                <c:pt idx="3">
                  <c:v>926.0</c:v>
                </c:pt>
                <c:pt idx="4">
                  <c:v>448.0</c:v>
                </c:pt>
                <c:pt idx="5">
                  <c:v>224.0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2-78B6-41AC-9CBB-052D88B32FB9}"/>
            </c:ext>
          </c:extLst>
        </c:ser>
        <c:ser>
          <c:idx val="17"/>
          <c:order val="17"/>
          <c:tx>
            <c:v>North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'Ark1'!$U$15:$U$22</c:f>
              <c:numCache>
                <c:formatCode>General</c:formatCode>
                <c:ptCount val="8"/>
                <c:pt idx="0">
                  <c:v>93.15</c:v>
                </c:pt>
                <c:pt idx="1">
                  <c:v>80.56</c:v>
                </c:pt>
                <c:pt idx="2">
                  <c:v>94.78</c:v>
                </c:pt>
                <c:pt idx="3">
                  <c:v>94.06</c:v>
                </c:pt>
                <c:pt idx="4">
                  <c:v>88.17999999999999</c:v>
                </c:pt>
                <c:pt idx="5">
                  <c:v>88.93</c:v>
                </c:pt>
                <c:pt idx="6">
                  <c:v>83.45</c:v>
                </c:pt>
                <c:pt idx="7">
                  <c:v>96.97</c:v>
                </c:pt>
              </c:numCache>
            </c:numRef>
          </c:xVal>
          <c:yVal>
            <c:numRef>
              <c:f>'Ark1'!$V$15:$V$22</c:f>
              <c:numCache>
                <c:formatCode>General</c:formatCode>
                <c:ptCount val="8"/>
                <c:pt idx="0">
                  <c:v>73.64</c:v>
                </c:pt>
                <c:pt idx="1">
                  <c:v>93.82</c:v>
                </c:pt>
                <c:pt idx="2">
                  <c:v>100.0</c:v>
                </c:pt>
                <c:pt idx="3">
                  <c:v>96.84</c:v>
                </c:pt>
                <c:pt idx="4">
                  <c:v>97.94</c:v>
                </c:pt>
                <c:pt idx="5">
                  <c:v>97.33</c:v>
                </c:pt>
                <c:pt idx="6">
                  <c:v>97.41</c:v>
                </c:pt>
                <c:pt idx="7">
                  <c:v>100.0</c:v>
                </c:pt>
              </c:numCache>
            </c:numRef>
          </c:yVal>
          <c:bubbleSize>
            <c:numRef>
              <c:f>'Ark1'!$T$15:$T$22</c:f>
              <c:numCache>
                <c:formatCode>General</c:formatCode>
                <c:ptCount val="8"/>
                <c:pt idx="0">
                  <c:v>847.0</c:v>
                </c:pt>
                <c:pt idx="1">
                  <c:v>643.0</c:v>
                </c:pt>
                <c:pt idx="2">
                  <c:v>134.0</c:v>
                </c:pt>
                <c:pt idx="3">
                  <c:v>101.0</c:v>
                </c:pt>
                <c:pt idx="4">
                  <c:v>110.0</c:v>
                </c:pt>
                <c:pt idx="5">
                  <c:v>253.0</c:v>
                </c:pt>
                <c:pt idx="6">
                  <c:v>139.0</c:v>
                </c:pt>
                <c:pt idx="7">
                  <c:v>33.0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3-78B6-41AC-9CBB-052D88B32FB9}"/>
            </c:ext>
          </c:extLst>
        </c:ser>
        <c:ser>
          <c:idx val="18"/>
          <c:order val="18"/>
          <c:tx>
            <c:v>East Central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'Ark1'!$U$23:$U$31</c:f>
              <c:numCache>
                <c:formatCode>General</c:formatCode>
                <c:ptCount val="9"/>
                <c:pt idx="0">
                  <c:v>78.57</c:v>
                </c:pt>
                <c:pt idx="1">
                  <c:v>97.01</c:v>
                </c:pt>
                <c:pt idx="2">
                  <c:v>85.35</c:v>
                </c:pt>
                <c:pt idx="4">
                  <c:v>86.92</c:v>
                </c:pt>
                <c:pt idx="5">
                  <c:v>97.03</c:v>
                </c:pt>
                <c:pt idx="6">
                  <c:v>93.52</c:v>
                </c:pt>
                <c:pt idx="7">
                  <c:v>92.31</c:v>
                </c:pt>
                <c:pt idx="8">
                  <c:v>85.71</c:v>
                </c:pt>
              </c:numCache>
            </c:numRef>
          </c:xVal>
          <c:yVal>
            <c:numRef>
              <c:f>'Ark1'!$V$23:$V$31</c:f>
              <c:numCache>
                <c:formatCode>General</c:formatCode>
                <c:ptCount val="9"/>
                <c:pt idx="0">
                  <c:v>95.87</c:v>
                </c:pt>
                <c:pt idx="1">
                  <c:v>87.69</c:v>
                </c:pt>
                <c:pt idx="2">
                  <c:v>98.51</c:v>
                </c:pt>
                <c:pt idx="4">
                  <c:v>92.0</c:v>
                </c:pt>
                <c:pt idx="5">
                  <c:v>31.63</c:v>
                </c:pt>
                <c:pt idx="6">
                  <c:v>95.05</c:v>
                </c:pt>
                <c:pt idx="7">
                  <c:v>86.11</c:v>
                </c:pt>
                <c:pt idx="8">
                  <c:v>100.0</c:v>
                </c:pt>
              </c:numCache>
            </c:numRef>
          </c:yVal>
          <c:bubbleSize>
            <c:numRef>
              <c:f>'Ark1'!$T$23:$T$31</c:f>
              <c:numCache>
                <c:formatCode>General</c:formatCode>
                <c:ptCount val="9"/>
                <c:pt idx="0">
                  <c:v>154.0</c:v>
                </c:pt>
                <c:pt idx="1">
                  <c:v>67.0</c:v>
                </c:pt>
                <c:pt idx="2">
                  <c:v>157.0</c:v>
                </c:pt>
                <c:pt idx="4">
                  <c:v>891.0</c:v>
                </c:pt>
                <c:pt idx="5">
                  <c:v>101.0</c:v>
                </c:pt>
                <c:pt idx="6">
                  <c:v>108.0</c:v>
                </c:pt>
                <c:pt idx="7">
                  <c:v>39.0</c:v>
                </c:pt>
                <c:pt idx="8">
                  <c:v>21.0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4-78B6-41AC-9CBB-052D88B32FB9}"/>
            </c:ext>
          </c:extLst>
        </c:ser>
        <c:ser>
          <c:idx val="19"/>
          <c:order val="19"/>
          <c:tx>
            <c:v>East excluding cohort 10</c:v>
          </c:tx>
          <c:spPr>
            <a:noFill/>
            <a:ln w="25400">
              <a:noFill/>
            </a:ln>
          </c:spPr>
          <c:invertIfNegative val="0"/>
          <c:xVal>
            <c:numRef>
              <c:f>'Ark1'!$U$32:$U$38</c:f>
              <c:numCache>
                <c:formatCode>General</c:formatCode>
                <c:ptCount val="7"/>
                <c:pt idx="0">
                  <c:v>77.9</c:v>
                </c:pt>
                <c:pt idx="1">
                  <c:v>63.88</c:v>
                </c:pt>
                <c:pt idx="2">
                  <c:v>86.75</c:v>
                </c:pt>
                <c:pt idx="3">
                  <c:v>69.31</c:v>
                </c:pt>
                <c:pt idx="4">
                  <c:v>85.0</c:v>
                </c:pt>
                <c:pt idx="5">
                  <c:v>84.82</c:v>
                </c:pt>
                <c:pt idx="6">
                  <c:v>63.38</c:v>
                </c:pt>
              </c:numCache>
            </c:numRef>
          </c:xVal>
          <c:yVal>
            <c:numRef>
              <c:f>'Ark1'!$V$32:$V$38</c:f>
              <c:numCache>
                <c:formatCode>General</c:formatCode>
                <c:ptCount val="7"/>
                <c:pt idx="0">
                  <c:v>62.02</c:v>
                </c:pt>
                <c:pt idx="1">
                  <c:v>89.72</c:v>
                </c:pt>
                <c:pt idx="2">
                  <c:v>84.72</c:v>
                </c:pt>
                <c:pt idx="3">
                  <c:v>77.14</c:v>
                </c:pt>
                <c:pt idx="4">
                  <c:v>94.12</c:v>
                </c:pt>
                <c:pt idx="5">
                  <c:v>87.37</c:v>
                </c:pt>
                <c:pt idx="6">
                  <c:v>73.33</c:v>
                </c:pt>
              </c:numCache>
            </c:numRef>
          </c:yVal>
          <c:bubbleSize>
            <c:numRef>
              <c:f>'Ark1'!$T$32:$T$38</c:f>
              <c:numCache>
                <c:formatCode>General</c:formatCode>
                <c:ptCount val="7"/>
                <c:pt idx="0">
                  <c:v>534.0</c:v>
                </c:pt>
                <c:pt idx="1">
                  <c:v>335.0</c:v>
                </c:pt>
                <c:pt idx="2">
                  <c:v>166.0</c:v>
                </c:pt>
                <c:pt idx="3">
                  <c:v>101.0</c:v>
                </c:pt>
                <c:pt idx="4">
                  <c:v>60.0</c:v>
                </c:pt>
                <c:pt idx="5">
                  <c:v>224.0</c:v>
                </c:pt>
                <c:pt idx="6">
                  <c:v>71.0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5-78B6-41AC-9CBB-052D88B32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25"/>
        <c:showNegBubbles val="0"/>
        <c:axId val="2108974248"/>
        <c:axId val="2108971288"/>
      </c:bubbleChart>
      <c:valAx>
        <c:axId val="2108974248"/>
        <c:scaling>
          <c:orientation val="minMax"/>
          <c:max val="104.0"/>
          <c:min val="-1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2108971288"/>
        <c:crosses val="autoZero"/>
        <c:crossBetween val="midCat"/>
        <c:majorUnit val="10.0"/>
      </c:valAx>
      <c:valAx>
        <c:axId val="2108971288"/>
        <c:scaling>
          <c:orientation val="minMax"/>
          <c:max val="104.0"/>
          <c:min val="-1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2108974248"/>
        <c:crosses val="autoZero"/>
        <c:crossBetween val="midCat"/>
        <c:majorUnit val="10.0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PLHIV</c:v>
                </c:pt>
                <c:pt idx="1">
                  <c:v>On ART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0.0</c:v>
                </c:pt>
                <c:pt idx="1">
                  <c:v>23000.0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29-4F9D-960D-06B030514F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0147448770550092"/>
                  <c:y val="-0.423510640052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29-4F9D-960D-06B030514F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"/>
                  <c:y val="-0.117386101318867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70,000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D29-4F9D-960D-06B030514F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PLHIV</c:v>
                </c:pt>
                <c:pt idx="1">
                  <c:v>On ART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220000.0</c:v>
                </c:pt>
                <c:pt idx="1">
                  <c:v>47000.0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29-4F9D-960D-06B030514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1417592"/>
        <c:axId val="2111420632"/>
      </c:barChart>
      <c:catAx>
        <c:axId val="2111417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111420632"/>
        <c:crosses val="autoZero"/>
        <c:auto val="1"/>
        <c:lblAlgn val="ctr"/>
        <c:lblOffset val="100"/>
        <c:noMultiLvlLbl val="0"/>
      </c:catAx>
      <c:valAx>
        <c:axId val="2111420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111417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39165009940358"/>
          <c:y val="0.0247148288973384"/>
          <c:w val="0.895626242544732"/>
          <c:h val="0.9543726235741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17">
                  <c:v>10.0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3.0</c:v>
                </c:pt>
                <c:pt idx="1">
                  <c:v>6.0</c:v>
                </c:pt>
                <c:pt idx="2">
                  <c:v>10.0</c:v>
                </c:pt>
                <c:pt idx="3">
                  <c:v>14.0</c:v>
                </c:pt>
                <c:pt idx="4">
                  <c:v>13.0</c:v>
                </c:pt>
                <c:pt idx="5">
                  <c:v>8.0</c:v>
                </c:pt>
                <c:pt idx="6">
                  <c:v>4.0</c:v>
                </c:pt>
                <c:pt idx="7">
                  <c:v>3.0</c:v>
                </c:pt>
                <c:pt idx="8">
                  <c:v>4.0</c:v>
                </c:pt>
                <c:pt idx="9">
                  <c:v>6.0</c:v>
                </c:pt>
                <c:pt idx="10">
                  <c:v>7.0</c:v>
                </c:pt>
                <c:pt idx="11">
                  <c:v>7.5</c:v>
                </c:pt>
                <c:pt idx="12">
                  <c:v>7.8</c:v>
                </c:pt>
                <c:pt idx="13">
                  <c:v>8.0</c:v>
                </c:pt>
                <c:pt idx="14">
                  <c:v>8.1</c:v>
                </c:pt>
                <c:pt idx="15">
                  <c:v>8.200000000000001</c:v>
                </c:pt>
                <c:pt idx="16">
                  <c:v>8.3</c:v>
                </c:pt>
                <c:pt idx="17">
                  <c:v>8.4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67C-4600-B816-EB7BE1D60D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67C-4600-B816-EB7BE1D60D9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67C-4600-B816-EB7BE1D60D9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67C-4600-B816-EB7BE1D60D94}"/>
              </c:ext>
            </c:extLst>
          </c:dPt>
          <c:cat>
            <c:numRef>
              <c:f>Sheet1!$A$2:$A$19</c:f>
              <c:numCache>
                <c:formatCode>General</c:formatCode>
                <c:ptCount val="18"/>
                <c:pt idx="17">
                  <c:v>10.0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3.0</c:v>
                </c:pt>
                <c:pt idx="1">
                  <c:v>6.0</c:v>
                </c:pt>
                <c:pt idx="2">
                  <c:v>10.0</c:v>
                </c:pt>
                <c:pt idx="3">
                  <c:v>14.0</c:v>
                </c:pt>
                <c:pt idx="4">
                  <c:v>13.0</c:v>
                </c:pt>
                <c:pt idx="5">
                  <c:v>11.5</c:v>
                </c:pt>
                <c:pt idx="6">
                  <c:v>10.0</c:v>
                </c:pt>
                <c:pt idx="7">
                  <c:v>9.0</c:v>
                </c:pt>
                <c:pt idx="8">
                  <c:v>8.700000000000001</c:v>
                </c:pt>
                <c:pt idx="9">
                  <c:v>8.3</c:v>
                </c:pt>
                <c:pt idx="10">
                  <c:v>8.0</c:v>
                </c:pt>
                <c:pt idx="11">
                  <c:v>7.9</c:v>
                </c:pt>
                <c:pt idx="12">
                  <c:v>7.8</c:v>
                </c:pt>
                <c:pt idx="13">
                  <c:v>8.0</c:v>
                </c:pt>
                <c:pt idx="14">
                  <c:v>8.1</c:v>
                </c:pt>
                <c:pt idx="15">
                  <c:v>8.200000000000001</c:v>
                </c:pt>
                <c:pt idx="16">
                  <c:v>8.3</c:v>
                </c:pt>
                <c:pt idx="17">
                  <c:v>8.4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67C-4600-B816-EB7BE1D60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504424"/>
        <c:axId val="2111507400"/>
      </c:lineChart>
      <c:catAx>
        <c:axId val="211150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111507400"/>
        <c:crosses val="autoZero"/>
        <c:auto val="0"/>
        <c:lblAlgn val="ctr"/>
        <c:lblOffset val="100"/>
        <c:tickMarkSkip val="1"/>
        <c:noMultiLvlLbl val="0"/>
      </c:catAx>
      <c:valAx>
        <c:axId val="2111507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21115044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'90-90-90 WCE'!$C$4:$C$5</c:f>
              <c:strCache>
                <c:ptCount val="2"/>
                <c:pt idx="1">
                  <c:v>Full region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AA9-4BFF-9108-D9A90A410E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WCE'!$C$6:$C$9</c:f>
              <c:numCache>
                <c:formatCode>0%</c:formatCode>
                <c:ptCount val="4"/>
                <c:pt idx="0">
                  <c:v>1.0</c:v>
                </c:pt>
                <c:pt idx="1">
                  <c:v>0.8</c:v>
                </c:pt>
                <c:pt idx="2">
                  <c:v>0.5</c:v>
                </c:pt>
                <c:pt idx="3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A9-4BFF-9108-D9A90A410E1B}"/>
            </c:ext>
          </c:extLst>
        </c:ser>
        <c:ser>
          <c:idx val="1"/>
          <c:order val="1"/>
          <c:tx>
            <c:strRef>
              <c:f>'90-90-90 WCE'!$D$4:$D$5</c:f>
              <c:strCache>
                <c:ptCount val="2"/>
                <c:pt idx="1">
                  <c:v>West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AA9-4BFF-9108-D9A90A410E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WCE'!$D$6:$D$9</c:f>
              <c:numCache>
                <c:formatCode>0%</c:formatCode>
                <c:ptCount val="4"/>
                <c:pt idx="0">
                  <c:v>1.0</c:v>
                </c:pt>
                <c:pt idx="1">
                  <c:v>0.86</c:v>
                </c:pt>
                <c:pt idx="2">
                  <c:v>0.78</c:v>
                </c:pt>
                <c:pt idx="3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A9-4BFF-9108-D9A90A410E1B}"/>
            </c:ext>
          </c:extLst>
        </c:ser>
        <c:ser>
          <c:idx val="2"/>
          <c:order val="2"/>
          <c:tx>
            <c:strRef>
              <c:f>'90-90-90 WCE'!$E$4:$E$5</c:f>
              <c:strCache>
                <c:ptCount val="2"/>
                <c:pt idx="1">
                  <c:v>Centre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AA9-4BFF-9108-D9A90A410E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WCE'!$E$6:$E$9</c:f>
              <c:numCache>
                <c:formatCode>0%</c:formatCode>
                <c:ptCount val="4"/>
                <c:pt idx="0">
                  <c:v>1.0</c:v>
                </c:pt>
                <c:pt idx="1">
                  <c:v>0.83</c:v>
                </c:pt>
                <c:pt idx="2">
                  <c:v>0.61</c:v>
                </c:pt>
                <c:pt idx="3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A9-4BFF-9108-D9A90A410E1B}"/>
            </c:ext>
          </c:extLst>
        </c:ser>
        <c:ser>
          <c:idx val="3"/>
          <c:order val="3"/>
          <c:tx>
            <c:strRef>
              <c:f>'90-90-90 WCE'!$F$4:$F$5</c:f>
              <c:strCache>
                <c:ptCount val="2"/>
                <c:pt idx="1">
                  <c:v>East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AA9-4BFF-9108-D9A90A410E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'90-90-90 WCE'!$B$6:$B$9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On ART</c:v>
                </c:pt>
                <c:pt idx="3">
                  <c:v>Virally Suppressed</c:v>
                </c:pt>
              </c:strCache>
            </c:strRef>
          </c:cat>
          <c:val>
            <c:numRef>
              <c:f>'90-90-90 WCE'!$F$6:$F$9</c:f>
              <c:numCache>
                <c:formatCode>0%</c:formatCode>
                <c:ptCount val="4"/>
                <c:pt idx="0">
                  <c:v>1.0</c:v>
                </c:pt>
                <c:pt idx="1">
                  <c:v>0.76</c:v>
                </c:pt>
                <c:pt idx="2">
                  <c:v>0.34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A9-4BFF-9108-D9A90A410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overlap val="-21"/>
        <c:axId val="2111169192"/>
        <c:axId val="2111164824"/>
      </c:barChart>
      <c:catAx>
        <c:axId val="211116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2111164824"/>
        <c:crosses val="autoZero"/>
        <c:auto val="1"/>
        <c:lblAlgn val="ctr"/>
        <c:lblOffset val="100"/>
        <c:noMultiLvlLbl val="0"/>
      </c:catAx>
      <c:valAx>
        <c:axId val="211116482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211116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0.69223</cdr:x>
      <cdr:y>0.74846</cdr:y>
    </cdr:from>
    <cdr:to>
      <cdr:x>0.72898</cdr:x>
      <cdr:y>0.92157</cdr:y>
    </cdr:to>
    <cdr:sp macro="" textlink="">
      <cdr:nvSpPr>
        <cdr:cNvPr id="9" name="TextBox 8"/>
        <cdr:cNvSpPr txBox="1"/>
      </cdr:nvSpPr>
      <cdr:spPr>
        <a:xfrm xmlns:a="http://schemas.openxmlformats.org/drawingml/2006/main" rot="18864328">
          <a:off x="4985098" y="3435172"/>
          <a:ext cx="740862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Ukraine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2E0C-2A03-4BB5-803B-82CF1C3B4F27}" type="datetimeFigureOut">
              <a:rPr lang="da-DK" smtClean="0"/>
              <a:t>23/07/18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E3B08-C632-47E5-A1D2-DF39523D9BA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05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D014-8A2A-4D7F-882D-9BE08FB234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9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/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SzPct val="160000"/>
              <a:defRPr/>
            </a:pPr>
            <a:endParaRPr lang="en-GB" altLang="en-US" dirty="0">
              <a:ea typeface="+mn-ea"/>
              <a:cs typeface="+mn-cs"/>
            </a:endParaRPr>
          </a:p>
          <a:p>
            <a:pPr>
              <a:buSzPct val="160000"/>
              <a:defRPr/>
            </a:pPr>
            <a:endParaRPr lang="en-GB" altLang="en-US" dirty="0">
              <a:ea typeface="+mn-ea"/>
              <a:cs typeface="+mn-cs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BD0A07F-1C8D-4047-AEC8-7DE6A8FC061A}" type="slidenum">
              <a:rPr lang="da-DK" altLang="en-US" sz="1300"/>
              <a:pPr/>
              <a:t>11</a:t>
            </a:fld>
            <a:endParaRPr lang="da-DK" altLang="en-US" sz="1300"/>
          </a:p>
        </p:txBody>
      </p:sp>
    </p:spTree>
    <p:extLst>
      <p:ext uri="{BB962C8B-B14F-4D97-AF65-F5344CB8AC3E}">
        <p14:creationId xmlns:p14="http://schemas.microsoft.com/office/powerpoint/2010/main" val="92298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64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89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C8B65-A1E5-4427-97B5-7661856064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44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630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3B08-C632-47E5-A1D2-DF39523D9BA3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304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Regimen TBD absolute</a:t>
            </a:r>
            <a:r>
              <a:rPr lang="en-US" baseline="0" dirty="0"/>
              <a:t> number is 150,000, but </a:t>
            </a:r>
            <a:r>
              <a:rPr lang="en-US" dirty="0"/>
              <a:t>if using 90-90-90 targets</a:t>
            </a:r>
            <a:r>
              <a:rPr lang="en-US" baseline="0" dirty="0"/>
              <a:t> it is </a:t>
            </a:r>
            <a:r>
              <a:rPr lang="en-US" dirty="0"/>
              <a:t>110,000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calculations are from UKRAINE example, April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53B1E5-61A8-5044-8568-407D5AFAFA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9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B56BA-31EB-46DC-81E1-13936D3162FD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941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32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8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06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90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3C040-7D9D-480F-9993-A956E8057ACB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8691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5DE4-2DEC-462C-9F1E-389C4A67D47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5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04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3B08-C632-47E5-A1D2-DF39523D9BA3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218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6ACF5-27F8-4672-A7BF-860DA228A9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9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3B08-C632-47E5-A1D2-DF39523D9BA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66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388F76-217B-4F83-86CE-A98192BC939C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3B08-C632-47E5-A1D2-DF39523D9BA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534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098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3B08-C632-47E5-A1D2-DF39523D9BA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069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7" y="191162"/>
            <a:ext cx="531755" cy="854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7" y="191162"/>
            <a:ext cx="531755" cy="854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700809"/>
            <a:ext cx="8064128" cy="3600450"/>
          </a:xfrm>
          <a:solidFill>
            <a:srgbClr val="00364C"/>
          </a:solidFill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rgbClr val="9F6F00"/>
                </a:solidFill>
                <a:latin typeface="MetaBook-Roman"/>
              </a:defRPr>
            </a:lvl1pPr>
          </a:lstStyle>
          <a:p>
            <a:pPr lvl="0"/>
            <a:r>
              <a:rPr lang="da-DK" dirty="0"/>
              <a:t>Conference Title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2"/>
            <a:ext cx="7772400" cy="1470025"/>
          </a:xfrm>
          <a:ln>
            <a:solidFill>
              <a:srgbClr val="00364C"/>
            </a:solidFill>
          </a:ln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MetaBook-Roman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3922" y="4293096"/>
            <a:ext cx="6400800" cy="720080"/>
          </a:xfrm>
          <a:ln>
            <a:solidFill>
              <a:srgbClr val="00364C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  <a:latin typeface="MetaBook-Roman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Authorship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123" y="6316921"/>
            <a:ext cx="2133600" cy="365125"/>
          </a:xfrm>
        </p:spPr>
        <p:txBody>
          <a:bodyPr/>
          <a:lstStyle/>
          <a:p>
            <a:r>
              <a:rPr lang="da-DK">
                <a:solidFill>
                  <a:srgbClr val="00364C">
                    <a:tint val="75000"/>
                  </a:srgbClr>
                </a:solidFill>
              </a:rPr>
              <a:t>Study Logo</a:t>
            </a:r>
            <a:endParaRPr lang="en-US" dirty="0">
              <a:solidFill>
                <a:srgbClr val="00364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err="1">
                <a:solidFill>
                  <a:srgbClr val="00364C">
                    <a:tint val="75000"/>
                  </a:srgbClr>
                </a:solidFill>
              </a:rPr>
              <a:t>Additional</a:t>
            </a:r>
            <a:r>
              <a:rPr lang="da-DK" dirty="0">
                <a:solidFill>
                  <a:srgbClr val="00364C">
                    <a:tint val="75000"/>
                  </a:srgbClr>
                </a:solidFill>
              </a:rPr>
              <a:t> </a:t>
            </a:r>
            <a:r>
              <a:rPr lang="da-DK" dirty="0" err="1">
                <a:solidFill>
                  <a:srgbClr val="00364C">
                    <a:tint val="75000"/>
                  </a:srgbClr>
                </a:solidFill>
              </a:rPr>
              <a:t>study</a:t>
            </a:r>
            <a:r>
              <a:rPr lang="da-DK" dirty="0">
                <a:solidFill>
                  <a:srgbClr val="00364C">
                    <a:tint val="75000"/>
                  </a:srgbClr>
                </a:solidFill>
              </a:rPr>
              <a:t>/program logos</a:t>
            </a:r>
            <a:endParaRPr lang="en-US" dirty="0">
              <a:solidFill>
                <a:srgbClr val="00364C">
                  <a:tint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3850" y="333375"/>
            <a:ext cx="1439863" cy="7921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9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992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047E1F-04B1-4411-ABD3-0EB692E287D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66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19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95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10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31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2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93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8" y="2438372"/>
            <a:ext cx="531755" cy="854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37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9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37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54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49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0" y="195694"/>
            <a:ext cx="531755" cy="854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9061"/>
            <a:ext cx="531755" cy="854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7" y="191162"/>
            <a:ext cx="531755" cy="854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7" y="191162"/>
            <a:ext cx="531755" cy="854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7" y="191162"/>
            <a:ext cx="531755" cy="854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7" y="191162"/>
            <a:ext cx="531755" cy="854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0" y="119636"/>
            <a:ext cx="844984" cy="13572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379"/>
            <a:ext cx="916121" cy="14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Addressing the second 90: How can treatment scale-up across the European region be accelerated?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04413" y="3968684"/>
            <a:ext cx="4847735" cy="2045616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/>
              <a:t>Jens D. </a:t>
            </a:r>
            <a:r>
              <a:rPr lang="en-GB" sz="2400" b="1" dirty="0" smtClean="0"/>
              <a:t>Lundgren</a:t>
            </a:r>
          </a:p>
          <a:p>
            <a:pPr algn="l"/>
            <a:r>
              <a:rPr lang="en-GB" sz="1800" dirty="0" smtClean="0"/>
              <a:t>CHIP, </a:t>
            </a:r>
            <a:r>
              <a:rPr lang="en-GB" sz="1800" dirty="0" err="1" smtClean="0"/>
              <a:t>Rigshospitalet</a:t>
            </a:r>
            <a:r>
              <a:rPr lang="en-GB" sz="1800" dirty="0" smtClean="0"/>
              <a:t>, University </a:t>
            </a:r>
            <a:r>
              <a:rPr lang="en-GB" sz="1800" dirty="0"/>
              <a:t>of Copenhagen </a:t>
            </a:r>
            <a:endParaRPr lang="en-GB" sz="1800" dirty="0" smtClean="0"/>
          </a:p>
          <a:p>
            <a:pPr algn="l"/>
            <a:r>
              <a:rPr lang="fr-BE" sz="1800" dirty="0" err="1" smtClean="0"/>
              <a:t>Denmark</a:t>
            </a:r>
            <a:endParaRPr lang="en-GB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87539"/>
            <a:ext cx="2756921" cy="15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0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0" y="52962"/>
            <a:ext cx="8104910" cy="114300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average length of time between a confirmed HIV diagnosis and the start of treatment?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11092" r="1293" b="20356"/>
          <a:stretch/>
        </p:blipFill>
        <p:spPr>
          <a:xfrm>
            <a:off x="1436914" y="1515362"/>
            <a:ext cx="7430044" cy="4780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r="71252" b="72996"/>
          <a:stretch/>
        </p:blipFill>
        <p:spPr>
          <a:xfrm>
            <a:off x="323850" y="1080858"/>
            <a:ext cx="2727121" cy="1288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403566" y="2063933"/>
            <a:ext cx="862148" cy="404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500813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Source: ECDC.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193036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Source: ECDC.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3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3" r="22841" b="8623"/>
          <a:stretch>
            <a:fillRect/>
          </a:stretch>
        </p:blipFill>
        <p:spPr bwMode="auto">
          <a:xfrm>
            <a:off x="5280025" y="1665288"/>
            <a:ext cx="368458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6"/>
          <p:cNvSpPr>
            <a:spLocks noGrp="1" noChangeArrowheads="1"/>
          </p:cNvSpPr>
          <p:nvPr>
            <p:ph type="title"/>
          </p:nvPr>
        </p:nvSpPr>
        <p:spPr>
          <a:xfrm>
            <a:off x="337910" y="451644"/>
            <a:ext cx="8713788" cy="671512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PARTNER Study </a:t>
            </a:r>
            <a:br>
              <a:rPr lang="en-GB" altLang="en-US" dirty="0"/>
            </a:br>
            <a:r>
              <a:rPr lang="en-GB" altLang="en-US" sz="2200" dirty="0"/>
              <a:t>(Partners of people on ART: a New Evaluation of the Risks) </a:t>
            </a:r>
            <a:r>
              <a:rPr lang="en-GB" altLang="en-US" sz="2400" dirty="0"/>
              <a:t/>
            </a:r>
            <a:br>
              <a:rPr lang="en-GB" altLang="en-US" sz="2400" dirty="0"/>
            </a:br>
            <a:endParaRPr lang="en-GB" altLang="en-US" sz="2400" dirty="0"/>
          </a:p>
        </p:txBody>
      </p:sp>
      <p:sp>
        <p:nvSpPr>
          <p:cNvPr id="2" name="Content Placeholder 2">
            <a:extLst/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676400"/>
            <a:ext cx="4897438" cy="4419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1800" b="1" dirty="0">
                <a:solidFill>
                  <a:srgbClr val="5D5D5D"/>
                </a:solidFill>
              </a:rPr>
              <a:t>Design: </a:t>
            </a:r>
            <a:r>
              <a:rPr lang="en-GB" altLang="en-US" sz="1800" dirty="0">
                <a:solidFill>
                  <a:srgbClr val="5D5D5D"/>
                </a:solidFill>
              </a:rPr>
              <a:t>an observational multi-centre study of HIV </a:t>
            </a:r>
            <a:r>
              <a:rPr lang="en-GB" altLang="en-US" sz="1800" dirty="0" err="1">
                <a:solidFill>
                  <a:srgbClr val="5D5D5D"/>
                </a:solidFill>
              </a:rPr>
              <a:t>serodifferent</a:t>
            </a:r>
            <a:r>
              <a:rPr lang="en-GB" altLang="en-US" sz="1800" dirty="0">
                <a:solidFill>
                  <a:srgbClr val="5D5D5D"/>
                </a:solidFill>
              </a:rPr>
              <a:t> couples (MSM and HT) in which the positive partner is on ART in 75 European clinical sites:</a:t>
            </a:r>
          </a:p>
          <a:p>
            <a:pPr marL="0" indent="0">
              <a:defRPr/>
            </a:pPr>
            <a:r>
              <a:rPr lang="en-GB" altLang="en-US" sz="1800" b="1" dirty="0">
                <a:solidFill>
                  <a:srgbClr val="5D5D5D"/>
                </a:solidFill>
              </a:rPr>
              <a:t> Phase 1:</a:t>
            </a:r>
            <a:r>
              <a:rPr lang="en-GB" altLang="en-US" sz="1800" dirty="0">
                <a:solidFill>
                  <a:srgbClr val="5D5D5D"/>
                </a:solidFill>
              </a:rPr>
              <a:t> 2011-2014 (HT+MSM)</a:t>
            </a:r>
          </a:p>
          <a:p>
            <a:pPr marL="0" indent="0">
              <a:defRPr/>
            </a:pPr>
            <a:r>
              <a:rPr lang="en-GB" altLang="en-US" sz="1800" dirty="0">
                <a:solidFill>
                  <a:srgbClr val="5D5D5D"/>
                </a:solidFill>
              </a:rPr>
              <a:t> </a:t>
            </a:r>
            <a:r>
              <a:rPr lang="en-GB" altLang="en-US" sz="1800" b="1" dirty="0">
                <a:solidFill>
                  <a:srgbClr val="5D5D5D"/>
                </a:solidFill>
              </a:rPr>
              <a:t>Phase 2: </a:t>
            </a:r>
            <a:r>
              <a:rPr lang="en-GB" altLang="en-US" sz="1800" dirty="0">
                <a:solidFill>
                  <a:srgbClr val="5D5D5D"/>
                </a:solidFill>
              </a:rPr>
              <a:t>2014-2018 (MSM only)</a:t>
            </a:r>
          </a:p>
          <a:p>
            <a:pPr marL="0" indent="0">
              <a:buFontTx/>
              <a:buNone/>
              <a:defRPr/>
            </a:pPr>
            <a:r>
              <a:rPr lang="en-GB" altLang="en-US" sz="1800" b="1" dirty="0">
                <a:solidFill>
                  <a:srgbClr val="5D5D5D"/>
                </a:solidFill>
              </a:rPr>
              <a:t>Primary Aim</a:t>
            </a:r>
          </a:p>
          <a:p>
            <a:pPr marL="180975" indent="-171450">
              <a:defRPr/>
            </a:pPr>
            <a:r>
              <a:rPr lang="en-GB" altLang="en-US" sz="1800" dirty="0">
                <a:solidFill>
                  <a:srgbClr val="5D5D5D"/>
                </a:solidFill>
              </a:rPr>
              <a:t>To </a:t>
            </a:r>
            <a:r>
              <a:rPr lang="en-US" altLang="en-US" sz="1800" dirty="0">
                <a:solidFill>
                  <a:srgbClr val="5D5D5D"/>
                </a:solidFill>
              </a:rPr>
              <a:t>follow </a:t>
            </a:r>
            <a:r>
              <a:rPr lang="en-US" altLang="en-US" sz="1800" dirty="0" err="1">
                <a:solidFill>
                  <a:srgbClr val="5D5D5D"/>
                </a:solidFill>
              </a:rPr>
              <a:t>serodifferent</a:t>
            </a:r>
            <a:r>
              <a:rPr lang="en-US" altLang="en-US" sz="1800" dirty="0">
                <a:solidFill>
                  <a:srgbClr val="5D5D5D"/>
                </a:solidFill>
              </a:rPr>
              <a:t> partnerships that have penetrative sex without using condoms where the HIV-positive partner is on ART with a plasma HIV-1 RNA load &lt;200 copies/mL to study risk of HIV transmission </a:t>
            </a:r>
            <a:r>
              <a:rPr lang="en-US" altLang="en-US" sz="1800">
                <a:solidFill>
                  <a:srgbClr val="5D5D5D"/>
                </a:solidFill>
              </a:rPr>
              <a:t>through anal </a:t>
            </a:r>
            <a:r>
              <a:rPr lang="en-US" altLang="en-US" sz="1800" b="1">
                <a:solidFill>
                  <a:srgbClr val="00B050"/>
                </a:solidFill>
              </a:rPr>
              <a:t>sex </a:t>
            </a:r>
            <a:r>
              <a:rPr lang="en-US" altLang="en-US" sz="1800" dirty="0">
                <a:solidFill>
                  <a:srgbClr val="5D5D5D"/>
                </a:solidFill>
              </a:rPr>
              <a:t>in the absence of condom use</a:t>
            </a:r>
            <a:endParaRPr lang="en-GB" altLang="en-US" sz="1800" dirty="0">
              <a:solidFill>
                <a:srgbClr val="5D5D5D"/>
              </a:solidFill>
            </a:endParaRPr>
          </a:p>
          <a:p>
            <a:pPr marL="0" indent="0">
              <a:defRPr/>
            </a:pPr>
            <a:endParaRPr lang="en-GB" altLang="en-US" sz="2000" dirty="0">
              <a:solidFill>
                <a:srgbClr val="5D5D5D"/>
              </a:solidFill>
            </a:endParaRPr>
          </a:p>
          <a:p>
            <a:pPr lvl="1">
              <a:defRPr/>
            </a:pPr>
            <a:endParaRPr lang="en-US" altLang="en-US" sz="2000" dirty="0">
              <a:solidFill>
                <a:srgbClr val="5D5D5D"/>
              </a:solidFill>
            </a:endParaRPr>
          </a:p>
          <a:p>
            <a:pPr marL="0" indent="0">
              <a:defRPr/>
            </a:pPr>
            <a:endParaRPr lang="en-US" altLang="en-US" sz="2000" dirty="0">
              <a:solidFill>
                <a:srgbClr val="5D5D5D"/>
              </a:solidFill>
            </a:endParaRPr>
          </a:p>
          <a:p>
            <a:pPr marL="0" indent="0">
              <a:defRPr/>
            </a:pPr>
            <a:endParaRPr lang="en-GB" altLang="en-US" sz="2000" dirty="0">
              <a:solidFill>
                <a:srgbClr val="5D5D5D"/>
              </a:solidFill>
            </a:endParaRPr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179388" y="6381750"/>
            <a:ext cx="2592387" cy="360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kstfelt 2">
            <a:extLst>
              <a:ext uri="{FF2B5EF4-FFF2-40B4-BE49-F238E27FC236}">
                <a16:creationId xmlns="" xmlns:a16="http://schemas.microsoft.com/office/drawing/2014/main" id="{BD04A583-5B39-454C-9234-F26307E6769B}"/>
              </a:ext>
            </a:extLst>
          </p:cNvPr>
          <p:cNvSpPr txBox="1"/>
          <p:nvPr/>
        </p:nvSpPr>
        <p:spPr>
          <a:xfrm>
            <a:off x="4763589" y="6012418"/>
            <a:ext cx="37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Rodger et al, #AIDS2018 (</a:t>
            </a:r>
            <a:r>
              <a:rPr lang="da-DK" dirty="0" err="1"/>
              <a:t>late</a:t>
            </a:r>
            <a:r>
              <a:rPr lang="da-DK" dirty="0"/>
              <a:t> </a:t>
            </a:r>
            <a:r>
              <a:rPr lang="da-DK" dirty="0" err="1"/>
              <a:t>breaker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158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e 27"/>
          <p:cNvGrpSpPr/>
          <p:nvPr/>
        </p:nvGrpSpPr>
        <p:grpSpPr>
          <a:xfrm>
            <a:off x="813600" y="210601"/>
            <a:ext cx="7516800" cy="6436799"/>
            <a:chOff x="189705" y="200967"/>
            <a:chExt cx="2983173" cy="3081253"/>
          </a:xfrm>
        </p:grpSpPr>
        <p:graphicFrame>
          <p:nvGraphicFramePr>
            <p:cNvPr id="5" name="Diagram 4"/>
            <p:cNvGraphicFramePr>
              <a:graphicFrameLocks/>
            </p:cNvGraphicFramePr>
            <p:nvPr>
              <p:extLst/>
            </p:nvPr>
          </p:nvGraphicFramePr>
          <p:xfrm>
            <a:off x="193675" y="200967"/>
            <a:ext cx="2979203" cy="30812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Rektangel 26"/>
            <p:cNvSpPr/>
            <p:nvPr/>
          </p:nvSpPr>
          <p:spPr>
            <a:xfrm>
              <a:off x="189705" y="2924077"/>
              <a:ext cx="199778" cy="175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2" name="Tekstboks 51"/>
          <p:cNvSpPr txBox="1"/>
          <p:nvPr/>
        </p:nvSpPr>
        <p:spPr>
          <a:xfrm>
            <a:off x="3491880" y="548680"/>
            <a:ext cx="2448272" cy="338530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da-DK" sz="1600" b="1" dirty="0">
                <a:solidFill>
                  <a:srgbClr val="00364C"/>
                </a:solidFill>
              </a:rPr>
              <a:t>2004/05</a:t>
            </a:r>
            <a:endParaRPr lang="da-DK" sz="1000" b="1" dirty="0">
              <a:solidFill>
                <a:srgbClr val="00364C"/>
              </a:solidFill>
            </a:endParaRPr>
          </a:p>
        </p:txBody>
      </p:sp>
      <p:sp>
        <p:nvSpPr>
          <p:cNvPr id="64" name="Tekstboks 63"/>
          <p:cNvSpPr txBox="1"/>
          <p:nvPr/>
        </p:nvSpPr>
        <p:spPr>
          <a:xfrm>
            <a:off x="994185" y="0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rgbClr val="0099D2"/>
                </a:solidFill>
              </a:rPr>
              <a:t>Country-</a:t>
            </a:r>
            <a:r>
              <a:rPr lang="da-DK" sz="2000" b="1" dirty="0" err="1">
                <a:solidFill>
                  <a:srgbClr val="0099D2"/>
                </a:solidFill>
              </a:rPr>
              <a:t>specific</a:t>
            </a:r>
            <a:r>
              <a:rPr lang="da-DK" sz="2000" b="1" dirty="0">
                <a:solidFill>
                  <a:srgbClr val="0099D2"/>
                </a:solidFill>
              </a:rPr>
              <a:t> </a:t>
            </a:r>
            <a:r>
              <a:rPr lang="da-DK" sz="2000" b="1" dirty="0" err="1">
                <a:solidFill>
                  <a:srgbClr val="0099D2"/>
                </a:solidFill>
              </a:rPr>
              <a:t>estimates</a:t>
            </a:r>
            <a:r>
              <a:rPr lang="da-DK" sz="2000" b="1" dirty="0">
                <a:solidFill>
                  <a:srgbClr val="0099D2"/>
                </a:solidFill>
              </a:rPr>
              <a:t> of </a:t>
            </a:r>
            <a:r>
              <a:rPr lang="da-DK" sz="2000" b="1" dirty="0" err="1">
                <a:solidFill>
                  <a:srgbClr val="0099D2"/>
                </a:solidFill>
              </a:rPr>
              <a:t>people</a:t>
            </a:r>
            <a:r>
              <a:rPr lang="da-DK" sz="2000" b="1" dirty="0">
                <a:solidFill>
                  <a:srgbClr val="0099D2"/>
                </a:solidFill>
              </a:rPr>
              <a:t> on ART and </a:t>
            </a:r>
            <a:r>
              <a:rPr lang="da-DK" sz="2000" b="1" dirty="0" err="1">
                <a:solidFill>
                  <a:srgbClr val="0099D2"/>
                </a:solidFill>
              </a:rPr>
              <a:t>virologically</a:t>
            </a:r>
            <a:r>
              <a:rPr lang="da-DK" sz="2000" b="1" dirty="0">
                <a:solidFill>
                  <a:srgbClr val="0099D2"/>
                </a:solidFill>
              </a:rPr>
              <a:t> </a:t>
            </a:r>
            <a:r>
              <a:rPr lang="da-DK" sz="2000" b="1" dirty="0" err="1">
                <a:solidFill>
                  <a:srgbClr val="0099D2"/>
                </a:solidFill>
              </a:rPr>
              <a:t>suppressed</a:t>
            </a:r>
            <a:endParaRPr lang="da-DK" sz="2000" b="1" dirty="0">
              <a:solidFill>
                <a:srgbClr val="0099D2"/>
              </a:solidFill>
            </a:endParaRPr>
          </a:p>
        </p:txBody>
      </p:sp>
      <p:sp>
        <p:nvSpPr>
          <p:cNvPr id="66" name="Tekstboks 65"/>
          <p:cNvSpPr txBox="1"/>
          <p:nvPr/>
        </p:nvSpPr>
        <p:spPr>
          <a:xfrm rot="16200000">
            <a:off x="-1466801" y="3332261"/>
            <a:ext cx="50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err="1"/>
              <a:t>Percentage</a:t>
            </a:r>
            <a:r>
              <a:rPr lang="da-DK" sz="1400" b="1" dirty="0"/>
              <a:t> </a:t>
            </a:r>
            <a:r>
              <a:rPr lang="da-DK" sz="1400" b="1" dirty="0" err="1"/>
              <a:t>virologically</a:t>
            </a:r>
            <a:r>
              <a:rPr lang="da-DK" sz="1400" b="1" dirty="0"/>
              <a:t> </a:t>
            </a:r>
            <a:r>
              <a:rPr lang="da-DK" sz="1400" b="1" dirty="0" err="1"/>
              <a:t>suppressed</a:t>
            </a:r>
            <a:r>
              <a:rPr lang="da-DK" sz="1400" b="1" dirty="0"/>
              <a:t> </a:t>
            </a:r>
            <a:r>
              <a:rPr lang="da-DK" sz="1400" b="1" dirty="0" err="1"/>
              <a:t>among</a:t>
            </a:r>
            <a:r>
              <a:rPr lang="da-DK" sz="1400" b="1" dirty="0"/>
              <a:t> </a:t>
            </a:r>
            <a:r>
              <a:rPr lang="da-DK" sz="1400" b="1" dirty="0" err="1"/>
              <a:t>those</a:t>
            </a:r>
            <a:r>
              <a:rPr lang="da-DK" sz="1400" b="1" dirty="0"/>
              <a:t> on ART (%)</a:t>
            </a:r>
          </a:p>
        </p:txBody>
      </p:sp>
      <p:sp>
        <p:nvSpPr>
          <p:cNvPr id="67" name="Tekstboks 66"/>
          <p:cNvSpPr txBox="1"/>
          <p:nvPr/>
        </p:nvSpPr>
        <p:spPr>
          <a:xfrm>
            <a:off x="2674502" y="6215126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err="1"/>
              <a:t>Percentage</a:t>
            </a:r>
            <a:r>
              <a:rPr lang="da-DK" sz="1400" b="1" dirty="0"/>
              <a:t> on ART </a:t>
            </a:r>
            <a:r>
              <a:rPr lang="da-DK" sz="1400" b="1" dirty="0" err="1"/>
              <a:t>among</a:t>
            </a:r>
            <a:r>
              <a:rPr lang="da-DK" sz="1400" b="1" dirty="0"/>
              <a:t> </a:t>
            </a:r>
            <a:r>
              <a:rPr lang="da-DK" sz="1400" b="1" dirty="0" err="1"/>
              <a:t>those</a:t>
            </a:r>
            <a:r>
              <a:rPr lang="da-DK" sz="1400" b="1" dirty="0"/>
              <a:t> in </a:t>
            </a:r>
            <a:r>
              <a:rPr lang="da-DK" sz="1400" b="1" dirty="0" err="1"/>
              <a:t>care</a:t>
            </a:r>
            <a:r>
              <a:rPr lang="da-DK" sz="1400" b="1" dirty="0"/>
              <a:t> (%)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1669909" y="1157528"/>
            <a:ext cx="6408886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 flipV="1">
            <a:off x="7235825" y="548680"/>
            <a:ext cx="0" cy="54726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pe 67"/>
          <p:cNvGrpSpPr/>
          <p:nvPr/>
        </p:nvGrpSpPr>
        <p:grpSpPr>
          <a:xfrm>
            <a:off x="7596336" y="2924944"/>
            <a:ext cx="1547664" cy="1163395"/>
            <a:chOff x="5678977" y="3714795"/>
            <a:chExt cx="2012246" cy="1163395"/>
          </a:xfrm>
        </p:grpSpPr>
        <p:sp>
          <p:nvSpPr>
            <p:cNvPr id="69" name="Tekstboks 9"/>
            <p:cNvSpPr txBox="1"/>
            <p:nvPr/>
          </p:nvSpPr>
          <p:spPr>
            <a:xfrm>
              <a:off x="5747007" y="3714795"/>
              <a:ext cx="1944216" cy="1163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Western Europe </a:t>
              </a:r>
            </a:p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Southern Europe</a:t>
              </a:r>
            </a:p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Northern Europe</a:t>
              </a:r>
            </a:p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East Central Europe</a:t>
              </a:r>
            </a:p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Eastern Europe</a:t>
              </a:r>
            </a:p>
            <a:p>
              <a:pPr>
                <a:lnSpc>
                  <a:spcPct val="120000"/>
                </a:lnSpc>
              </a:pPr>
              <a:endParaRPr lang="da-DK" sz="700" dirty="0">
                <a:solidFill>
                  <a:srgbClr val="00364C"/>
                </a:solidFill>
              </a:endParaRPr>
            </a:p>
          </p:txBody>
        </p:sp>
        <p:sp>
          <p:nvSpPr>
            <p:cNvPr id="70" name="Ellipse 69"/>
            <p:cNvSpPr>
              <a:spLocks noChangeAspect="1"/>
            </p:cNvSpPr>
            <p:nvPr/>
          </p:nvSpPr>
          <p:spPr>
            <a:xfrm>
              <a:off x="5678977" y="4550545"/>
              <a:ext cx="72236" cy="72000"/>
            </a:xfrm>
            <a:prstGeom prst="ellipse">
              <a:avLst/>
            </a:prstGeom>
            <a:solidFill>
              <a:srgbClr val="00364C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  <p:sp>
          <p:nvSpPr>
            <p:cNvPr id="71" name="Ellipse 70"/>
            <p:cNvSpPr>
              <a:spLocks noChangeAspect="1"/>
            </p:cNvSpPr>
            <p:nvPr/>
          </p:nvSpPr>
          <p:spPr>
            <a:xfrm>
              <a:off x="5678977" y="4362285"/>
              <a:ext cx="72236" cy="72000"/>
            </a:xfrm>
            <a:prstGeom prst="ellipse">
              <a:avLst/>
            </a:prstGeom>
            <a:solidFill>
              <a:srgbClr val="639A2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  <p:sp>
          <p:nvSpPr>
            <p:cNvPr id="72" name="Ellipse 71"/>
            <p:cNvSpPr>
              <a:spLocks noChangeAspect="1"/>
            </p:cNvSpPr>
            <p:nvPr/>
          </p:nvSpPr>
          <p:spPr>
            <a:xfrm>
              <a:off x="5678977" y="4182991"/>
              <a:ext cx="72236" cy="72000"/>
            </a:xfrm>
            <a:prstGeom prst="ellipse">
              <a:avLst/>
            </a:prstGeom>
            <a:solidFill>
              <a:srgbClr val="9F6F00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  <p:sp>
          <p:nvSpPr>
            <p:cNvPr id="73" name="Ellipse 72"/>
            <p:cNvSpPr>
              <a:spLocks noChangeAspect="1"/>
            </p:cNvSpPr>
            <p:nvPr/>
          </p:nvSpPr>
          <p:spPr>
            <a:xfrm>
              <a:off x="5678977" y="4012638"/>
              <a:ext cx="72236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  <p:sp>
          <p:nvSpPr>
            <p:cNvPr id="74" name="Ellipse 73"/>
            <p:cNvSpPr>
              <a:spLocks noChangeAspect="1"/>
            </p:cNvSpPr>
            <p:nvPr/>
          </p:nvSpPr>
          <p:spPr>
            <a:xfrm>
              <a:off x="5678977" y="3824800"/>
              <a:ext cx="72236" cy="72000"/>
            </a:xfrm>
            <a:prstGeom prst="ellipse">
              <a:avLst/>
            </a:prstGeom>
            <a:solidFill>
              <a:srgbClr val="009EC4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</p:grpSp>
      <p:sp>
        <p:nvSpPr>
          <p:cNvPr id="76" name="Tekstboks 1"/>
          <p:cNvSpPr txBox="1"/>
          <p:nvPr/>
        </p:nvSpPr>
        <p:spPr>
          <a:xfrm>
            <a:off x="7477968" y="5305472"/>
            <a:ext cx="1043242" cy="648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 err="1"/>
              <a:t>Suppressed</a:t>
            </a:r>
            <a:r>
              <a:rPr lang="da-DK" sz="1050" dirty="0"/>
              <a:t> = </a:t>
            </a:r>
          </a:p>
          <a:p>
            <a:r>
              <a:rPr lang="da-DK" sz="1050" dirty="0"/>
              <a:t>&lt;500copies/</a:t>
            </a:r>
            <a:r>
              <a:rPr lang="da-DK" sz="1050" dirty="0" err="1"/>
              <a:t>mL</a:t>
            </a:r>
            <a:endParaRPr lang="da-DK" sz="1050" dirty="0"/>
          </a:p>
        </p:txBody>
      </p:sp>
      <p:grpSp>
        <p:nvGrpSpPr>
          <p:cNvPr id="21" name="Gruppe 20"/>
          <p:cNvGrpSpPr/>
          <p:nvPr/>
        </p:nvGrpSpPr>
        <p:grpSpPr>
          <a:xfrm>
            <a:off x="7452320" y="2780928"/>
            <a:ext cx="1512168" cy="1458091"/>
            <a:chOff x="7452320" y="2780928"/>
            <a:chExt cx="1512168" cy="1458091"/>
          </a:xfrm>
        </p:grpSpPr>
        <p:sp>
          <p:nvSpPr>
            <p:cNvPr id="22" name="Tekstboks 9"/>
            <p:cNvSpPr txBox="1"/>
            <p:nvPr/>
          </p:nvSpPr>
          <p:spPr>
            <a:xfrm>
              <a:off x="7524328" y="2780928"/>
              <a:ext cx="1440160" cy="1458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da-DK" sz="1100" b="1" dirty="0"/>
                <a:t>West</a:t>
              </a:r>
            </a:p>
            <a:p>
              <a:pPr>
                <a:lnSpc>
                  <a:spcPct val="125000"/>
                </a:lnSpc>
              </a:pPr>
              <a:r>
                <a:rPr lang="da-DK" sz="1100" b="1" dirty="0"/>
                <a:t>South</a:t>
              </a:r>
            </a:p>
            <a:p>
              <a:pPr>
                <a:lnSpc>
                  <a:spcPct val="125000"/>
                </a:lnSpc>
              </a:pPr>
              <a:r>
                <a:rPr lang="da-DK" sz="1100" b="1" dirty="0"/>
                <a:t>North</a:t>
              </a:r>
            </a:p>
            <a:p>
              <a:pPr>
                <a:lnSpc>
                  <a:spcPct val="125000"/>
                </a:lnSpc>
              </a:pPr>
              <a:r>
                <a:rPr lang="da-DK" sz="1100" b="1" dirty="0"/>
                <a:t>East Central</a:t>
              </a:r>
            </a:p>
            <a:p>
              <a:pPr>
                <a:lnSpc>
                  <a:spcPct val="125000"/>
                </a:lnSpc>
              </a:pPr>
              <a:r>
                <a:rPr lang="da-DK" sz="1100" b="1" dirty="0"/>
                <a:t>East</a:t>
              </a:r>
            </a:p>
            <a:p>
              <a:endParaRPr lang="da-DK" sz="1000" dirty="0"/>
            </a:p>
            <a:p>
              <a:endParaRPr lang="da-DK" sz="1000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7452320" y="3717032"/>
              <a:ext cx="117596" cy="117212"/>
            </a:xfrm>
            <a:prstGeom prst="ellipse">
              <a:avLst/>
            </a:prstGeom>
            <a:solidFill>
              <a:srgbClr val="00364C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7452320" y="3501008"/>
              <a:ext cx="117596" cy="117212"/>
            </a:xfrm>
            <a:prstGeom prst="ellipse">
              <a:avLst/>
            </a:prstGeom>
            <a:solidFill>
              <a:srgbClr val="639A2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452320" y="3284984"/>
              <a:ext cx="117596" cy="117212"/>
            </a:xfrm>
            <a:prstGeom prst="ellipse">
              <a:avLst/>
            </a:prstGeom>
            <a:solidFill>
              <a:srgbClr val="9F6F00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452320" y="3068960"/>
              <a:ext cx="117596" cy="117212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452320" y="2852936"/>
              <a:ext cx="117596" cy="117212"/>
            </a:xfrm>
            <a:prstGeom prst="ellipse">
              <a:avLst/>
            </a:prstGeom>
            <a:solidFill>
              <a:srgbClr val="009EC4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7455207" y="4104875"/>
            <a:ext cx="1872208" cy="1110317"/>
            <a:chOff x="8098769" y="4425043"/>
            <a:chExt cx="1872208" cy="1110317"/>
          </a:xfrm>
        </p:grpSpPr>
        <p:sp>
          <p:nvSpPr>
            <p:cNvPr id="33" name="Tekstboks 32"/>
            <p:cNvSpPr txBox="1"/>
            <p:nvPr/>
          </p:nvSpPr>
          <p:spPr>
            <a:xfrm>
              <a:off x="8098769" y="4425043"/>
              <a:ext cx="187220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50" dirty="0" err="1"/>
                <a:t>Bubble</a:t>
              </a:r>
              <a:r>
                <a:rPr lang="da-DK" sz="1050" dirty="0"/>
                <a:t> </a:t>
              </a:r>
              <a:r>
                <a:rPr lang="da-DK" sz="1050" dirty="0" err="1"/>
                <a:t>size</a:t>
              </a:r>
              <a:r>
                <a:rPr lang="da-DK" sz="1050" dirty="0"/>
                <a:t>,</a:t>
              </a:r>
            </a:p>
            <a:p>
              <a:r>
                <a:rPr lang="da-DK" sz="1050" dirty="0" err="1"/>
                <a:t>number</a:t>
              </a:r>
              <a:r>
                <a:rPr lang="da-DK" sz="1050" dirty="0"/>
                <a:t> of </a:t>
              </a:r>
              <a:r>
                <a:rPr lang="da-DK" sz="1050" dirty="0" err="1"/>
                <a:t>people</a:t>
              </a:r>
              <a:r>
                <a:rPr lang="da-DK" sz="1050" dirty="0"/>
                <a:t>:</a:t>
              </a:r>
              <a:endParaRPr lang="da-DK" dirty="0"/>
            </a:p>
          </p:txBody>
        </p:sp>
        <p:sp>
          <p:nvSpPr>
            <p:cNvPr id="34" name="Tekstboks 33"/>
            <p:cNvSpPr txBox="1"/>
            <p:nvPr/>
          </p:nvSpPr>
          <p:spPr>
            <a:xfrm>
              <a:off x="8170777" y="5289139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dirty="0"/>
                <a:t> 100</a:t>
              </a:r>
            </a:p>
          </p:txBody>
        </p:sp>
        <p:sp>
          <p:nvSpPr>
            <p:cNvPr id="35" name="Tekstboks 34"/>
            <p:cNvSpPr txBox="1"/>
            <p:nvPr/>
          </p:nvSpPr>
          <p:spPr>
            <a:xfrm>
              <a:off x="8602825" y="5289139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dirty="0"/>
                <a:t>1000</a:t>
              </a:r>
            </a:p>
          </p:txBody>
        </p:sp>
        <p:sp>
          <p:nvSpPr>
            <p:cNvPr id="38" name="Ellipse 37"/>
            <p:cNvSpPr/>
            <p:nvPr/>
          </p:nvSpPr>
          <p:spPr>
            <a:xfrm>
              <a:off x="8342599" y="5058615"/>
              <a:ext cx="119063" cy="12329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/>
            </a:p>
          </p:txBody>
        </p:sp>
        <p:sp>
          <p:nvSpPr>
            <p:cNvPr id="39" name="Ellipse 38"/>
            <p:cNvSpPr/>
            <p:nvPr/>
          </p:nvSpPr>
          <p:spPr>
            <a:xfrm>
              <a:off x="8667589" y="4871677"/>
              <a:ext cx="376517" cy="38672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/>
            </a:p>
          </p:txBody>
        </p:sp>
      </p:grpSp>
      <p:sp>
        <p:nvSpPr>
          <p:cNvPr id="2" name="Tekstfelt 1">
            <a:extLst>
              <a:ext uri="{FF2B5EF4-FFF2-40B4-BE49-F238E27FC236}">
                <a16:creationId xmlns="" xmlns:a16="http://schemas.microsoft.com/office/drawing/2014/main" id="{E659748A-7AE0-404A-A31F-9DABE97A0617}"/>
              </a:ext>
            </a:extLst>
          </p:cNvPr>
          <p:cNvSpPr txBox="1"/>
          <p:nvPr/>
        </p:nvSpPr>
        <p:spPr>
          <a:xfrm>
            <a:off x="5712694" y="6573313"/>
            <a:ext cx="332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EuroSIDA</a:t>
            </a:r>
            <a:r>
              <a:rPr lang="da-DK" sz="1400" dirty="0"/>
              <a:t>: Laut et al, </a:t>
            </a:r>
            <a:r>
              <a:rPr lang="da-DK" sz="1400" dirty="0" err="1"/>
              <a:t>Eurosurveillance</a:t>
            </a:r>
            <a:r>
              <a:rPr lang="da-DK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55155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683568" y="5805264"/>
            <a:ext cx="648071" cy="34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91880" y="548680"/>
            <a:ext cx="2448272" cy="338530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da-DK" sz="1600" b="1" dirty="0">
                <a:solidFill>
                  <a:srgbClr val="00364C"/>
                </a:solidFill>
              </a:rPr>
              <a:t>2014/15</a:t>
            </a:r>
            <a:endParaRPr lang="da-DK" sz="1000" b="1" dirty="0">
              <a:solidFill>
                <a:srgbClr val="00364C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1132745" y="0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rgbClr val="0099D2"/>
                </a:solidFill>
              </a:rPr>
              <a:t>Country-</a:t>
            </a:r>
            <a:r>
              <a:rPr lang="da-DK" sz="2000" b="1" dirty="0" err="1">
                <a:solidFill>
                  <a:srgbClr val="0099D2"/>
                </a:solidFill>
              </a:rPr>
              <a:t>specific</a:t>
            </a:r>
            <a:r>
              <a:rPr lang="da-DK" sz="2000" b="1" dirty="0">
                <a:solidFill>
                  <a:srgbClr val="0099D2"/>
                </a:solidFill>
              </a:rPr>
              <a:t> </a:t>
            </a:r>
            <a:r>
              <a:rPr lang="da-DK" sz="2000" b="1" dirty="0" err="1">
                <a:solidFill>
                  <a:srgbClr val="0099D2"/>
                </a:solidFill>
              </a:rPr>
              <a:t>estimates</a:t>
            </a:r>
            <a:r>
              <a:rPr lang="da-DK" sz="2000" b="1" dirty="0">
                <a:solidFill>
                  <a:srgbClr val="0099D2"/>
                </a:solidFill>
              </a:rPr>
              <a:t> of </a:t>
            </a:r>
            <a:r>
              <a:rPr lang="da-DK" sz="2000" b="1" dirty="0" err="1">
                <a:solidFill>
                  <a:srgbClr val="0099D2"/>
                </a:solidFill>
              </a:rPr>
              <a:t>people</a:t>
            </a:r>
            <a:r>
              <a:rPr lang="da-DK" sz="2000" b="1" dirty="0">
                <a:solidFill>
                  <a:srgbClr val="0099D2"/>
                </a:solidFill>
              </a:rPr>
              <a:t> on ART and </a:t>
            </a:r>
            <a:r>
              <a:rPr lang="da-DK" sz="2000" b="1" dirty="0" err="1">
                <a:solidFill>
                  <a:srgbClr val="0099D2"/>
                </a:solidFill>
              </a:rPr>
              <a:t>virologically</a:t>
            </a:r>
            <a:r>
              <a:rPr lang="da-DK" sz="2000" b="1" dirty="0">
                <a:solidFill>
                  <a:srgbClr val="0099D2"/>
                </a:solidFill>
              </a:rPr>
              <a:t> </a:t>
            </a:r>
            <a:r>
              <a:rPr lang="da-DK" sz="2000" b="1" dirty="0" err="1">
                <a:solidFill>
                  <a:srgbClr val="0099D2"/>
                </a:solidFill>
              </a:rPr>
              <a:t>suppressed</a:t>
            </a:r>
            <a:endParaRPr lang="da-DK" sz="2000" b="1" dirty="0">
              <a:solidFill>
                <a:srgbClr val="0099D2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 rot="16200000">
            <a:off x="-1466801" y="3203105"/>
            <a:ext cx="50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/>
              <a:t>Proportion </a:t>
            </a:r>
            <a:r>
              <a:rPr lang="da-DK" sz="1400" b="1" dirty="0" err="1"/>
              <a:t>virologically</a:t>
            </a:r>
            <a:r>
              <a:rPr lang="da-DK" sz="1400" b="1" dirty="0"/>
              <a:t> </a:t>
            </a:r>
            <a:r>
              <a:rPr lang="da-DK" sz="1400" b="1" dirty="0" err="1"/>
              <a:t>suppressed</a:t>
            </a:r>
            <a:r>
              <a:rPr lang="da-DK" sz="1400" b="1" dirty="0"/>
              <a:t> </a:t>
            </a:r>
            <a:r>
              <a:rPr lang="da-DK" sz="1400" b="1" dirty="0" err="1"/>
              <a:t>among</a:t>
            </a:r>
            <a:r>
              <a:rPr lang="da-DK" sz="1400" b="1" dirty="0"/>
              <a:t> </a:t>
            </a:r>
            <a:r>
              <a:rPr lang="da-DK" sz="1400" b="1" dirty="0" err="1"/>
              <a:t>those</a:t>
            </a:r>
            <a:r>
              <a:rPr lang="da-DK" sz="1400" b="1" dirty="0"/>
              <a:t> on ART (%)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7596336" y="2924944"/>
            <a:ext cx="1547664" cy="1163395"/>
            <a:chOff x="5678977" y="3714795"/>
            <a:chExt cx="2012246" cy="1163395"/>
          </a:xfrm>
        </p:grpSpPr>
        <p:sp>
          <p:nvSpPr>
            <p:cNvPr id="14" name="Tekstboks 9"/>
            <p:cNvSpPr txBox="1"/>
            <p:nvPr/>
          </p:nvSpPr>
          <p:spPr>
            <a:xfrm>
              <a:off x="5747006" y="3714795"/>
              <a:ext cx="1944217" cy="1163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Western Europe </a:t>
              </a:r>
            </a:p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Southern Europe</a:t>
              </a:r>
            </a:p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Northern Europe</a:t>
              </a:r>
            </a:p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East Central Europe</a:t>
              </a:r>
            </a:p>
            <a:p>
              <a:pPr algn="just">
                <a:lnSpc>
                  <a:spcPct val="120000"/>
                </a:lnSpc>
              </a:pPr>
              <a:r>
                <a:rPr lang="da-DK" sz="1000" b="1" dirty="0">
                  <a:solidFill>
                    <a:srgbClr val="00364C"/>
                  </a:solidFill>
                </a:rPr>
                <a:t>Eastern Europe</a:t>
              </a:r>
            </a:p>
            <a:p>
              <a:pPr>
                <a:lnSpc>
                  <a:spcPct val="120000"/>
                </a:lnSpc>
              </a:pPr>
              <a:endParaRPr lang="da-DK" sz="700" dirty="0">
                <a:solidFill>
                  <a:srgbClr val="00364C"/>
                </a:solidFill>
              </a:endParaRPr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5678977" y="4550545"/>
              <a:ext cx="72236" cy="72000"/>
            </a:xfrm>
            <a:prstGeom prst="ellipse">
              <a:avLst/>
            </a:prstGeom>
            <a:solidFill>
              <a:srgbClr val="00364C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5678977" y="4362285"/>
              <a:ext cx="72236" cy="72000"/>
            </a:xfrm>
            <a:prstGeom prst="ellipse">
              <a:avLst/>
            </a:prstGeom>
            <a:solidFill>
              <a:srgbClr val="639A2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5678977" y="4182991"/>
              <a:ext cx="72236" cy="72000"/>
            </a:xfrm>
            <a:prstGeom prst="ellipse">
              <a:avLst/>
            </a:prstGeom>
            <a:solidFill>
              <a:srgbClr val="9F6F00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5678977" y="4012638"/>
              <a:ext cx="72236" cy="720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5678977" y="3824800"/>
              <a:ext cx="72236" cy="72000"/>
            </a:xfrm>
            <a:prstGeom prst="ellipse">
              <a:avLst/>
            </a:prstGeom>
            <a:solidFill>
              <a:srgbClr val="009EC4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e 21"/>
          <p:cNvGrpSpPr/>
          <p:nvPr/>
        </p:nvGrpSpPr>
        <p:grpSpPr>
          <a:xfrm>
            <a:off x="910476" y="210600"/>
            <a:ext cx="7419924" cy="6251989"/>
            <a:chOff x="193675" y="3436938"/>
            <a:chExt cx="3506400" cy="3116262"/>
          </a:xfrm>
        </p:grpSpPr>
        <p:graphicFrame>
          <p:nvGraphicFramePr>
            <p:cNvPr id="23" name="Diagram 22"/>
            <p:cNvGraphicFramePr>
              <a:graphicFrameLocks/>
            </p:cNvGraphicFramePr>
            <p:nvPr>
              <p:extLst/>
            </p:nvPr>
          </p:nvGraphicFramePr>
          <p:xfrm>
            <a:off x="193675" y="3436938"/>
            <a:ext cx="3506400" cy="3116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Rektangel 23"/>
            <p:cNvSpPr/>
            <p:nvPr/>
          </p:nvSpPr>
          <p:spPr>
            <a:xfrm>
              <a:off x="200198" y="6180356"/>
              <a:ext cx="235130" cy="222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25" name="Lige forbindelse 24"/>
          <p:cNvCxnSpPr/>
          <p:nvPr/>
        </p:nvCxnSpPr>
        <p:spPr>
          <a:xfrm>
            <a:off x="1691680" y="1103767"/>
            <a:ext cx="640888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/>
          <p:nvPr/>
        </p:nvCxnSpPr>
        <p:spPr>
          <a:xfrm flipV="1">
            <a:off x="7214054" y="494919"/>
            <a:ext cx="0" cy="547260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7452320" y="2780928"/>
            <a:ext cx="1512168" cy="1458091"/>
            <a:chOff x="7452320" y="2780928"/>
            <a:chExt cx="1512168" cy="1458091"/>
          </a:xfrm>
        </p:grpSpPr>
        <p:sp>
          <p:nvSpPr>
            <p:cNvPr id="29" name="Tekstboks 9"/>
            <p:cNvSpPr txBox="1"/>
            <p:nvPr/>
          </p:nvSpPr>
          <p:spPr>
            <a:xfrm>
              <a:off x="7524328" y="2780928"/>
              <a:ext cx="1440160" cy="1458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da-DK" sz="1100" b="1" dirty="0"/>
                <a:t>West</a:t>
              </a:r>
            </a:p>
            <a:p>
              <a:pPr>
                <a:lnSpc>
                  <a:spcPct val="125000"/>
                </a:lnSpc>
              </a:pPr>
              <a:r>
                <a:rPr lang="da-DK" sz="1100" b="1" dirty="0"/>
                <a:t>South</a:t>
              </a:r>
            </a:p>
            <a:p>
              <a:pPr>
                <a:lnSpc>
                  <a:spcPct val="125000"/>
                </a:lnSpc>
              </a:pPr>
              <a:r>
                <a:rPr lang="da-DK" sz="1100" b="1" dirty="0"/>
                <a:t>North</a:t>
              </a:r>
            </a:p>
            <a:p>
              <a:pPr>
                <a:lnSpc>
                  <a:spcPct val="125000"/>
                </a:lnSpc>
              </a:pPr>
              <a:r>
                <a:rPr lang="da-DK" sz="1100" b="1" dirty="0"/>
                <a:t>East Central</a:t>
              </a:r>
            </a:p>
            <a:p>
              <a:pPr>
                <a:lnSpc>
                  <a:spcPct val="125000"/>
                </a:lnSpc>
              </a:pPr>
              <a:r>
                <a:rPr lang="da-DK" sz="1100" b="1" dirty="0"/>
                <a:t>East</a:t>
              </a:r>
            </a:p>
            <a:p>
              <a:endParaRPr lang="da-DK" sz="1000" dirty="0"/>
            </a:p>
            <a:p>
              <a:endParaRPr lang="da-DK" sz="1000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452320" y="3717032"/>
              <a:ext cx="117596" cy="117212"/>
            </a:xfrm>
            <a:prstGeom prst="ellipse">
              <a:avLst/>
            </a:prstGeom>
            <a:solidFill>
              <a:srgbClr val="00364C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452320" y="3501008"/>
              <a:ext cx="117596" cy="117212"/>
            </a:xfrm>
            <a:prstGeom prst="ellipse">
              <a:avLst/>
            </a:prstGeom>
            <a:solidFill>
              <a:srgbClr val="639A2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452320" y="3284984"/>
              <a:ext cx="117596" cy="117212"/>
            </a:xfrm>
            <a:prstGeom prst="ellipse">
              <a:avLst/>
            </a:prstGeom>
            <a:solidFill>
              <a:srgbClr val="9F6F00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452320" y="3068960"/>
              <a:ext cx="117596" cy="117212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7452320" y="2852936"/>
              <a:ext cx="117596" cy="117212"/>
            </a:xfrm>
            <a:prstGeom prst="ellipse">
              <a:avLst/>
            </a:prstGeom>
            <a:solidFill>
              <a:srgbClr val="009EC4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000"/>
            </a:p>
          </p:txBody>
        </p:sp>
      </p:grpSp>
      <p:sp>
        <p:nvSpPr>
          <p:cNvPr id="35" name="Tekstboks 34"/>
          <p:cNvSpPr txBox="1"/>
          <p:nvPr/>
        </p:nvSpPr>
        <p:spPr>
          <a:xfrm rot="16200000">
            <a:off x="-1455916" y="3332261"/>
            <a:ext cx="50405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err="1"/>
              <a:t>Percentage</a:t>
            </a:r>
            <a:r>
              <a:rPr lang="da-DK" sz="1400" b="1" dirty="0"/>
              <a:t> </a:t>
            </a:r>
            <a:r>
              <a:rPr lang="da-DK" sz="1400" b="1" dirty="0" err="1"/>
              <a:t>virologically</a:t>
            </a:r>
            <a:r>
              <a:rPr lang="da-DK" sz="1400" b="1" dirty="0"/>
              <a:t> </a:t>
            </a:r>
            <a:r>
              <a:rPr lang="da-DK" sz="1400" b="1" dirty="0" err="1"/>
              <a:t>suppressed</a:t>
            </a:r>
            <a:r>
              <a:rPr lang="da-DK" sz="1400" b="1" dirty="0"/>
              <a:t> </a:t>
            </a:r>
            <a:r>
              <a:rPr lang="da-DK" sz="1400" b="1" dirty="0" err="1"/>
              <a:t>among</a:t>
            </a:r>
            <a:r>
              <a:rPr lang="da-DK" sz="1400" b="1" dirty="0"/>
              <a:t> </a:t>
            </a:r>
            <a:r>
              <a:rPr lang="da-DK" sz="1400" b="1" dirty="0" err="1"/>
              <a:t>those</a:t>
            </a:r>
            <a:r>
              <a:rPr lang="da-DK" sz="1400" b="1" dirty="0"/>
              <a:t> on ART (%)</a:t>
            </a:r>
          </a:p>
        </p:txBody>
      </p:sp>
      <p:sp>
        <p:nvSpPr>
          <p:cNvPr id="36" name="Tekstboks 35"/>
          <p:cNvSpPr txBox="1"/>
          <p:nvPr/>
        </p:nvSpPr>
        <p:spPr>
          <a:xfrm>
            <a:off x="2627784" y="6154812"/>
            <a:ext cx="38884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err="1"/>
              <a:t>Percentage</a:t>
            </a:r>
            <a:r>
              <a:rPr lang="da-DK" sz="1400" b="1" dirty="0"/>
              <a:t> on ART </a:t>
            </a:r>
            <a:r>
              <a:rPr lang="da-DK" sz="1400" b="1" dirty="0" err="1"/>
              <a:t>among</a:t>
            </a:r>
            <a:r>
              <a:rPr lang="da-DK" sz="1400" b="1" dirty="0"/>
              <a:t> </a:t>
            </a:r>
            <a:r>
              <a:rPr lang="da-DK" sz="1400" b="1" dirty="0" err="1"/>
              <a:t>those</a:t>
            </a:r>
            <a:r>
              <a:rPr lang="da-DK" sz="1400" b="1" dirty="0"/>
              <a:t> in </a:t>
            </a:r>
            <a:r>
              <a:rPr lang="da-DK" sz="1400" b="1" dirty="0" err="1"/>
              <a:t>care</a:t>
            </a:r>
            <a:r>
              <a:rPr lang="da-DK" sz="1400" b="1" dirty="0"/>
              <a:t> (%)</a:t>
            </a:r>
          </a:p>
        </p:txBody>
      </p:sp>
      <p:sp>
        <p:nvSpPr>
          <p:cNvPr id="37" name="Tekstboks 1"/>
          <p:cNvSpPr txBox="1"/>
          <p:nvPr/>
        </p:nvSpPr>
        <p:spPr>
          <a:xfrm>
            <a:off x="7477968" y="5305472"/>
            <a:ext cx="1043242" cy="648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50" dirty="0" err="1"/>
              <a:t>Suppressed</a:t>
            </a:r>
            <a:r>
              <a:rPr lang="da-DK" sz="1050" dirty="0"/>
              <a:t> = </a:t>
            </a:r>
          </a:p>
          <a:p>
            <a:r>
              <a:rPr lang="da-DK" sz="1050" dirty="0"/>
              <a:t>&lt;500copies/</a:t>
            </a:r>
            <a:r>
              <a:rPr lang="da-DK" sz="1050" dirty="0" err="1"/>
              <a:t>mL</a:t>
            </a:r>
            <a:endParaRPr lang="da-DK" sz="1050" dirty="0"/>
          </a:p>
        </p:txBody>
      </p:sp>
      <p:grpSp>
        <p:nvGrpSpPr>
          <p:cNvPr id="38" name="Gruppe 37"/>
          <p:cNvGrpSpPr/>
          <p:nvPr/>
        </p:nvGrpSpPr>
        <p:grpSpPr>
          <a:xfrm>
            <a:off x="7455207" y="4104875"/>
            <a:ext cx="1872208" cy="1110317"/>
            <a:chOff x="8098769" y="4425043"/>
            <a:chExt cx="1872208" cy="1110317"/>
          </a:xfrm>
        </p:grpSpPr>
        <p:sp>
          <p:nvSpPr>
            <p:cNvPr id="39" name="Tekstboks 38"/>
            <p:cNvSpPr txBox="1"/>
            <p:nvPr/>
          </p:nvSpPr>
          <p:spPr>
            <a:xfrm>
              <a:off x="8098769" y="4425043"/>
              <a:ext cx="187220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50" dirty="0" err="1"/>
                <a:t>Bubble</a:t>
              </a:r>
              <a:r>
                <a:rPr lang="da-DK" sz="1050" dirty="0"/>
                <a:t> </a:t>
              </a:r>
              <a:r>
                <a:rPr lang="da-DK" sz="1050" dirty="0" err="1"/>
                <a:t>size</a:t>
              </a:r>
              <a:r>
                <a:rPr lang="da-DK" sz="1050" dirty="0"/>
                <a:t>,</a:t>
              </a:r>
            </a:p>
            <a:p>
              <a:r>
                <a:rPr lang="da-DK" sz="1050" dirty="0" err="1"/>
                <a:t>number</a:t>
              </a:r>
              <a:r>
                <a:rPr lang="da-DK" sz="1050" dirty="0"/>
                <a:t> of </a:t>
              </a:r>
              <a:r>
                <a:rPr lang="da-DK" sz="1050" dirty="0" err="1"/>
                <a:t>people</a:t>
              </a:r>
              <a:r>
                <a:rPr lang="da-DK" sz="1050" dirty="0"/>
                <a:t>:</a:t>
              </a:r>
              <a:endParaRPr lang="da-DK" dirty="0"/>
            </a:p>
          </p:txBody>
        </p:sp>
        <p:sp>
          <p:nvSpPr>
            <p:cNvPr id="40" name="Tekstboks 39"/>
            <p:cNvSpPr txBox="1"/>
            <p:nvPr/>
          </p:nvSpPr>
          <p:spPr>
            <a:xfrm>
              <a:off x="8170777" y="5289139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dirty="0"/>
                <a:t> 100</a:t>
              </a:r>
            </a:p>
          </p:txBody>
        </p:sp>
        <p:sp>
          <p:nvSpPr>
            <p:cNvPr id="41" name="Tekstboks 40"/>
            <p:cNvSpPr txBox="1"/>
            <p:nvPr/>
          </p:nvSpPr>
          <p:spPr>
            <a:xfrm>
              <a:off x="8602825" y="5289139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dirty="0"/>
                <a:t>1000</a:t>
              </a:r>
            </a:p>
          </p:txBody>
        </p:sp>
        <p:sp>
          <p:nvSpPr>
            <p:cNvPr id="42" name="Ellipse 41"/>
            <p:cNvSpPr/>
            <p:nvPr/>
          </p:nvSpPr>
          <p:spPr>
            <a:xfrm>
              <a:off x="8342599" y="5058615"/>
              <a:ext cx="119063" cy="123295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/>
            </a:p>
          </p:txBody>
        </p:sp>
        <p:sp>
          <p:nvSpPr>
            <p:cNvPr id="43" name="Ellipse 42"/>
            <p:cNvSpPr/>
            <p:nvPr/>
          </p:nvSpPr>
          <p:spPr>
            <a:xfrm>
              <a:off x="8667589" y="4871677"/>
              <a:ext cx="376517" cy="38672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/>
            </a:p>
          </p:txBody>
        </p:sp>
      </p:grpSp>
      <p:sp>
        <p:nvSpPr>
          <p:cNvPr id="44" name="Tekstfelt 43">
            <a:extLst>
              <a:ext uri="{FF2B5EF4-FFF2-40B4-BE49-F238E27FC236}">
                <a16:creationId xmlns="" xmlns:a16="http://schemas.microsoft.com/office/drawing/2014/main" id="{B4E71126-C802-4D3C-996D-536553D8D093}"/>
              </a:ext>
            </a:extLst>
          </p:cNvPr>
          <p:cNvSpPr txBox="1"/>
          <p:nvPr/>
        </p:nvSpPr>
        <p:spPr>
          <a:xfrm>
            <a:off x="6896340" y="5953521"/>
            <a:ext cx="1797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EuroSIDA</a:t>
            </a:r>
            <a:r>
              <a:rPr lang="da-DK" sz="1400" dirty="0"/>
              <a:t>: Laut et al, </a:t>
            </a:r>
          </a:p>
          <a:p>
            <a:r>
              <a:rPr lang="da-DK" sz="1400" dirty="0" err="1"/>
              <a:t>Eurosurveillance</a:t>
            </a:r>
            <a:r>
              <a:rPr lang="da-DK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761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800" y="18025"/>
            <a:ext cx="8018280" cy="1143000"/>
          </a:xfrm>
        </p:spPr>
        <p:txBody>
          <a:bodyPr>
            <a:normAutofit/>
          </a:bodyPr>
          <a:lstStyle/>
          <a:p>
            <a:r>
              <a:rPr lang="en-GB" b="1" dirty="0"/>
              <a:t>RESPOND right side </a:t>
            </a:r>
            <a:r>
              <a:rPr lang="en-GB" b="1" dirty="0" err="1"/>
              <a:t>CoC</a:t>
            </a:r>
            <a:r>
              <a:rPr lang="en-GB" b="1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79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600" b="1" dirty="0"/>
              <a:t>AIM: </a:t>
            </a:r>
            <a:r>
              <a:rPr lang="en-GB" sz="3600" dirty="0"/>
              <a:t>Development of an online tool to assess % on ART and % virally suppressed (right side of </a:t>
            </a:r>
            <a:r>
              <a:rPr lang="en-GB" sz="3600" dirty="0" err="1"/>
              <a:t>CoC</a:t>
            </a:r>
            <a:r>
              <a:rPr lang="en-GB" sz="3600" dirty="0"/>
              <a:t>) on clinic/cohort level</a:t>
            </a:r>
            <a:endParaRPr lang="da-DK" sz="3600" dirty="0"/>
          </a:p>
          <a:p>
            <a:endParaRPr lang="en-GB" sz="3600" dirty="0"/>
          </a:p>
          <a:p>
            <a:pPr marL="0" indent="0">
              <a:buNone/>
            </a:pPr>
            <a:r>
              <a:rPr lang="en-GB" sz="3600" b="1" dirty="0"/>
              <a:t>Phase 1</a:t>
            </a:r>
            <a:endParaRPr lang="da-DK" sz="3600" dirty="0"/>
          </a:p>
          <a:p>
            <a:pPr lvl="0"/>
            <a:r>
              <a:rPr lang="en-GB" sz="3600" dirty="0"/>
              <a:t>Compare existing data in </a:t>
            </a:r>
            <a:r>
              <a:rPr lang="en-GB" sz="3600" dirty="0" err="1"/>
              <a:t>EuroSIDA</a:t>
            </a:r>
            <a:r>
              <a:rPr lang="en-GB" sz="3600" dirty="0"/>
              <a:t> with surveillance data from sites in </a:t>
            </a:r>
            <a:r>
              <a:rPr lang="en-GB" sz="3600" b="1" dirty="0"/>
              <a:t>Poland, Belarus, Georgia and Serbia</a:t>
            </a:r>
            <a:endParaRPr lang="da-DK" sz="3600" dirty="0"/>
          </a:p>
          <a:p>
            <a:pPr lvl="0"/>
            <a:r>
              <a:rPr lang="en-GB" sz="3600" dirty="0"/>
              <a:t>Explore sampling techniques of entire clinic population required to provide an accurate </a:t>
            </a:r>
            <a:r>
              <a:rPr lang="en-GB" sz="3600" dirty="0" err="1"/>
              <a:t>CoC</a:t>
            </a:r>
            <a:r>
              <a:rPr lang="en-GB" sz="3600" dirty="0"/>
              <a:t> </a:t>
            </a:r>
            <a:endParaRPr lang="da-DK" sz="3600" dirty="0"/>
          </a:p>
          <a:p>
            <a:pPr marL="0" indent="0">
              <a:buNone/>
            </a:pPr>
            <a:r>
              <a:rPr lang="en-GB" sz="3600" b="1" dirty="0"/>
              <a:t>Phase 2</a:t>
            </a:r>
            <a:endParaRPr lang="da-DK" sz="3600" dirty="0"/>
          </a:p>
          <a:p>
            <a:pPr lvl="0"/>
            <a:r>
              <a:rPr lang="en-GB" sz="3600" dirty="0"/>
              <a:t>Standardised tool enabling clinics to establish </a:t>
            </a:r>
            <a:r>
              <a:rPr lang="en-GB" sz="3600" dirty="0" err="1"/>
              <a:t>CoC</a:t>
            </a:r>
            <a:r>
              <a:rPr lang="en-GB" sz="3600" dirty="0"/>
              <a:t>. </a:t>
            </a:r>
            <a:endParaRPr lang="da-DK" sz="3600" dirty="0"/>
          </a:p>
          <a:p>
            <a:pPr lvl="0"/>
            <a:r>
              <a:rPr lang="en-GB" sz="3600" dirty="0"/>
              <a:t>Clinics in other countries in region to validate prospectively the tool’s performance</a:t>
            </a:r>
            <a:endParaRPr lang="da-DK" sz="36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78967"/>
            <a:ext cx="1800200" cy="5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“making the best or most effective use of a resource”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2886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373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079011-FFE6-416E-8017-D67C4788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04" y="16024"/>
            <a:ext cx="8581156" cy="1143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Major Areas for ARV Optimization in HIV Therapy</a:t>
            </a:r>
            <a:endParaRPr lang="da-DK" sz="2800" dirty="0"/>
          </a:p>
        </p:txBody>
      </p:sp>
      <p:graphicFrame>
        <p:nvGraphicFramePr>
          <p:cNvPr id="3" name="Group 54">
            <a:extLst>
              <a:ext uri="{FF2B5EF4-FFF2-40B4-BE49-F238E27FC236}">
                <a16:creationId xmlns="" xmlns:a16="http://schemas.microsoft.com/office/drawing/2014/main" id="{1DC222EE-8C3F-407D-9ED6-82E2821F4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02879"/>
              </p:ext>
            </p:extLst>
          </p:nvPr>
        </p:nvGraphicFramePr>
        <p:xfrm>
          <a:off x="254627" y="1169223"/>
          <a:ext cx="8777138" cy="5206124"/>
        </p:xfrm>
        <a:graphic>
          <a:graphicData uri="http://schemas.openxmlformats.org/drawingml/2006/table">
            <a:tbl>
              <a:tblPr/>
              <a:tblGrid>
                <a:gridCol w="3036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8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71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49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Major Areas for  ARV Optimization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efficacy and safety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simplification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 harmonization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cost 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66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Co-formulations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↔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↑ or </a:t>
                      </a: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↔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↓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1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New drug class 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 or </a:t>
                      </a: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↔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↓ or 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73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Dose  adjustment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↑ or ↔ 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↑ or ↔ 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↓ or 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13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Drug manufacturing process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↔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↔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↔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↓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98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New formulations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↑ or  ↔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↑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↑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↓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90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ahoma" pitchFamily="34" charset="0"/>
                        </a:rPr>
                        <a:t>New strategies</a:t>
                      </a: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kumimoji="0" lang="en-US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ahoma" pitchFamily="34" charset="0"/>
                        </a:rPr>
                        <a:t> or </a:t>
                      </a:r>
                      <a:r>
                        <a:rPr kumimoji="0" lang="en-US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↔</a:t>
                      </a:r>
                      <a:r>
                        <a:rPr kumimoji="0" lang="en-US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↑</a:t>
                      </a:r>
                      <a:endParaRPr kumimoji="0" lang="en-US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↔</a:t>
                      </a:r>
                      <a:r>
                        <a:rPr kumimoji="0" lang="en-US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05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3" y="258885"/>
            <a:ext cx="8229600" cy="782717"/>
          </a:xfrm>
        </p:spPr>
        <p:txBody>
          <a:bodyPr>
            <a:noAutofit/>
          </a:bodyPr>
          <a:lstStyle/>
          <a:p>
            <a:r>
              <a:rPr lang="en-US" sz="3200" dirty="0"/>
              <a:t>Where Should Optimization</a:t>
            </a:r>
            <a:r>
              <a:rPr lang="ru-RU" sz="3200" dirty="0"/>
              <a:t> </a:t>
            </a:r>
            <a:r>
              <a:rPr lang="en-US" sz="3200" dirty="0"/>
              <a:t>Focus ?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41910" y="1212373"/>
          <a:ext cx="6874845" cy="512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56347" y="5172638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line LPV/r</a:t>
            </a:r>
          </a:p>
          <a:p>
            <a:pPr algn="ctr"/>
            <a:r>
              <a:rPr lang="en-US" sz="2000" dirty="0"/>
              <a:t>23,000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300192" y="1944494"/>
            <a:ext cx="589669" cy="2586662"/>
          </a:xfrm>
          <a:prstGeom prst="rightBrace">
            <a:avLst>
              <a:gd name="adj1" fmla="val 19377"/>
              <a:gd name="adj2" fmla="val 50000"/>
            </a:avLst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 w="57150" cmpd="sng">
                <a:solidFill>
                  <a:srgbClr val="FF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6755" y="3197275"/>
            <a:ext cx="1774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 need of ART</a:t>
            </a:r>
          </a:p>
          <a:p>
            <a:pPr algn="ctr"/>
            <a:r>
              <a:rPr lang="en-US" sz="2000" dirty="0"/>
              <a:t>150,000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417270" y="5278309"/>
            <a:ext cx="589669" cy="496545"/>
          </a:xfrm>
          <a:prstGeom prst="rightBrace">
            <a:avLst>
              <a:gd name="adj1" fmla="val 25000"/>
              <a:gd name="adj2" fmla="val 50000"/>
            </a:avLst>
          </a:prstGeom>
          <a:ln w="381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n w="57150" cmpd="sng">
                <a:solidFill>
                  <a:srgbClr val="FF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44591"/>
            <a:ext cx="5638800" cy="2062103"/>
          </a:xfrm>
          <a:prstGeom prst="rect">
            <a:avLst/>
          </a:prstGeom>
          <a:ln w="762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money saved from switching patients off of LPV/r is enough to scale up ART to those still in need of ART</a:t>
            </a:r>
          </a:p>
        </p:txBody>
      </p:sp>
    </p:spTree>
    <p:extLst>
      <p:ext uri="{BB962C8B-B14F-4D97-AF65-F5344CB8AC3E}">
        <p14:creationId xmlns:p14="http://schemas.microsoft.com/office/powerpoint/2010/main" val="1274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da-DK" sz="3200" dirty="0"/>
              <a:t>Enthusiasm for a treatment as a function of time since first entering clinical testing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1425575" y="1727200"/>
          <a:ext cx="6518275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13716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a-DK" sz="2400" b="1">
                <a:latin typeface="Arial" pitchFamily="34" charset="0"/>
              </a:rPr>
              <a:t>Enthusiasm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68042" y="5318125"/>
            <a:ext cx="651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a-DK" sz="2400" b="1" dirty="0">
                <a:latin typeface="Arial" pitchFamily="34" charset="0"/>
              </a:rPr>
              <a:t>Time </a:t>
            </a:r>
            <a:r>
              <a:rPr lang="da-DK" sz="2400" b="1" dirty="0" err="1">
                <a:latin typeface="Arial" pitchFamily="34" charset="0"/>
              </a:rPr>
              <a:t>since</a:t>
            </a:r>
            <a:r>
              <a:rPr lang="da-DK" sz="2400" b="1" dirty="0">
                <a:latin typeface="Arial" pitchFamily="34" charset="0"/>
              </a:rPr>
              <a:t> initiation of </a:t>
            </a:r>
            <a:r>
              <a:rPr lang="da-DK" sz="2400" b="1" dirty="0" err="1">
                <a:latin typeface="Arial" pitchFamily="34" charset="0"/>
              </a:rPr>
              <a:t>phase</a:t>
            </a:r>
            <a:r>
              <a:rPr lang="da-DK" sz="2400" b="1" dirty="0">
                <a:latin typeface="Arial" pitchFamily="34" charset="0"/>
              </a:rPr>
              <a:t> I </a:t>
            </a:r>
            <a:r>
              <a:rPr lang="da-DK" sz="2400" b="1" dirty="0" err="1">
                <a:latin typeface="Arial" pitchFamily="34" charset="0"/>
              </a:rPr>
              <a:t>trials</a:t>
            </a:r>
            <a:r>
              <a:rPr lang="da-DK" sz="2400" b="1" dirty="0">
                <a:latin typeface="Arial" pitchFamily="34" charset="0"/>
              </a:rPr>
              <a:t> (</a:t>
            </a:r>
            <a:r>
              <a:rPr lang="da-DK" sz="2400" b="1" dirty="0" err="1">
                <a:latin typeface="Arial" pitchFamily="34" charset="0"/>
              </a:rPr>
              <a:t>years</a:t>
            </a:r>
            <a:r>
              <a:rPr lang="da-DK" sz="2400" b="1" dirty="0"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7466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030713B-8310-4729-A298-BA29B68F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First trimester </a:t>
            </a:r>
            <a:r>
              <a:rPr lang="da-DK" dirty="0" err="1"/>
              <a:t>exposure</a:t>
            </a:r>
            <a:r>
              <a:rPr lang="da-DK" dirty="0"/>
              <a:t> and </a:t>
            </a:r>
            <a:br>
              <a:rPr lang="da-DK" dirty="0"/>
            </a:br>
            <a:r>
              <a:rPr lang="da-DK" dirty="0" err="1"/>
              <a:t>possible</a:t>
            </a:r>
            <a:r>
              <a:rPr lang="da-DK" dirty="0"/>
              <a:t> </a:t>
            </a:r>
            <a:r>
              <a:rPr lang="da-DK" dirty="0" err="1"/>
              <a:t>teratogenicity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A6FAD471-6007-4908-97DE-3EDB5C3F91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err="1"/>
              <a:t>Efavirenz</a:t>
            </a:r>
            <a:endParaRPr lang="da-DK" dirty="0"/>
          </a:p>
          <a:p>
            <a:pPr lvl="1"/>
            <a:r>
              <a:rPr lang="da-DK" dirty="0" err="1"/>
              <a:t>Birth</a:t>
            </a:r>
            <a:r>
              <a:rPr lang="da-DK" dirty="0"/>
              <a:t> </a:t>
            </a:r>
            <a:r>
              <a:rPr lang="da-DK" dirty="0" err="1"/>
              <a:t>defects</a:t>
            </a:r>
            <a:r>
              <a:rPr lang="da-DK" dirty="0"/>
              <a:t> (</a:t>
            </a:r>
            <a:r>
              <a:rPr lang="da-DK" dirty="0" err="1"/>
              <a:t>efv</a:t>
            </a:r>
            <a:r>
              <a:rPr lang="da-DK" dirty="0"/>
              <a:t> </a:t>
            </a:r>
            <a:r>
              <a:rPr lang="da-DK" dirty="0" err="1"/>
              <a:t>vs</a:t>
            </a:r>
            <a:r>
              <a:rPr lang="da-DK" dirty="0"/>
              <a:t> no </a:t>
            </a:r>
            <a:r>
              <a:rPr lang="da-DK" dirty="0" err="1"/>
              <a:t>efv</a:t>
            </a:r>
            <a:r>
              <a:rPr lang="da-DK" dirty="0"/>
              <a:t>; n=2,026): </a:t>
            </a:r>
          </a:p>
          <a:p>
            <a:pPr lvl="2"/>
            <a:r>
              <a:rPr lang="en-US" dirty="0"/>
              <a:t>[RR] 0.78, </a:t>
            </a:r>
          </a:p>
          <a:p>
            <a:pPr marL="914400" lvl="2" indent="0">
              <a:buNone/>
            </a:pPr>
            <a:r>
              <a:rPr lang="en-US" dirty="0"/>
              <a:t>    [95% CI, 0.56–1.08] 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NTD (n=1/2,026): </a:t>
            </a:r>
          </a:p>
          <a:p>
            <a:pPr lvl="2"/>
            <a:r>
              <a:rPr lang="pl-PL" dirty="0"/>
              <a:t>0.05%</a:t>
            </a:r>
            <a:endParaRPr lang="da-DK" dirty="0"/>
          </a:p>
          <a:p>
            <a:pPr marL="914400" lvl="2" indent="0">
              <a:buNone/>
            </a:pPr>
            <a:r>
              <a:rPr lang="da-DK" dirty="0"/>
              <a:t>    [</a:t>
            </a:r>
            <a:r>
              <a:rPr lang="pl-PL" dirty="0"/>
              <a:t>95% CI, &lt; 0.01 to 0.28</a:t>
            </a:r>
            <a:r>
              <a:rPr lang="da-DK" dirty="0"/>
              <a:t>]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4795A773-5B09-40C6-B950-2B17430199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err="1"/>
              <a:t>Dolutegravir</a:t>
            </a:r>
            <a:endParaRPr lang="da-DK" dirty="0"/>
          </a:p>
          <a:p>
            <a:r>
              <a:rPr lang="en-US" dirty="0"/>
              <a:t>NTD: </a:t>
            </a:r>
          </a:p>
          <a:p>
            <a:pPr lvl="1"/>
            <a:r>
              <a:rPr lang="en-US" dirty="0"/>
              <a:t>0.9% (4 of 426) on DTG vs 0.1% (14 of 11,173) if on other ARV’s </a:t>
            </a:r>
          </a:p>
          <a:p>
            <a:pPr lvl="1"/>
            <a:r>
              <a:rPr lang="en-US" dirty="0"/>
              <a:t>Study is ongoing – 600 additional pregnancies on DTG (Feb 2019)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="" xmlns:a16="http://schemas.microsoft.com/office/drawing/2014/main" id="{024A2B9F-73B8-4551-85A7-C5BFF19A4EAC}"/>
              </a:ext>
            </a:extLst>
          </p:cNvPr>
          <p:cNvSpPr txBox="1"/>
          <p:nvPr/>
        </p:nvSpPr>
        <p:spPr>
          <a:xfrm>
            <a:off x="1000958" y="6124059"/>
            <a:ext cx="787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Ford </a:t>
            </a:r>
            <a:r>
              <a:rPr lang="en-US" i="1" dirty="0"/>
              <a:t>et al. AIDS.</a:t>
            </a:r>
            <a:r>
              <a:rPr lang="en-US" dirty="0"/>
              <a:t> 2014;28 </a:t>
            </a:r>
            <a:r>
              <a:rPr lang="en-US" dirty="0" err="1"/>
              <a:t>Suppl</a:t>
            </a:r>
            <a:r>
              <a:rPr lang="en-US" dirty="0"/>
              <a:t> 2:S123-131 + announcement from EMA May 2018.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231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Quality</a:t>
            </a:r>
            <a:r>
              <a:rPr lang="da-DK" dirty="0"/>
              <a:t> of HIV-Care and Management – </a:t>
            </a:r>
            <a:r>
              <a:rPr lang="da-DK" sz="2000" dirty="0"/>
              <a:t>Benchmarking and Regional Differences </a:t>
            </a:r>
            <a:r>
              <a:rPr lang="da-DK" sz="2000" dirty="0" err="1"/>
              <a:t>across</a:t>
            </a:r>
            <a:r>
              <a:rPr lang="da-DK" sz="2000" dirty="0"/>
              <a:t> Europe</a:t>
            </a:r>
          </a:p>
        </p:txBody>
      </p:sp>
      <p:pic>
        <p:nvPicPr>
          <p:cNvPr id="4" name="Logo_HIDE_1_2"/>
          <p:cNvPicPr/>
          <p:nvPr/>
        </p:nvPicPr>
        <p:blipFill>
          <a:blip r:embed="rId3"/>
          <a:stretch>
            <a:fillRect/>
          </a:stretch>
        </p:blipFill>
        <p:spPr>
          <a:xfrm>
            <a:off x="7619234" y="185056"/>
            <a:ext cx="984447" cy="1415143"/>
          </a:xfrm>
          <a:prstGeom prst="rect">
            <a:avLst/>
          </a:prstGeom>
        </p:spPr>
      </p:pic>
      <p:sp>
        <p:nvSpPr>
          <p:cNvPr id="6" name="Undertitel 3"/>
          <p:cNvSpPr>
            <a:spLocks noGrp="1"/>
          </p:cNvSpPr>
          <p:nvPr>
            <p:ph type="subTitle" idx="1"/>
          </p:nvPr>
        </p:nvSpPr>
        <p:spPr>
          <a:xfrm>
            <a:off x="1233922" y="4293096"/>
            <a:ext cx="6400800" cy="720080"/>
          </a:xfrm>
        </p:spPr>
        <p:txBody>
          <a:bodyPr anchor="b">
            <a:normAutofit/>
          </a:bodyPr>
          <a:lstStyle/>
          <a:p>
            <a:r>
              <a:rPr lang="en-US" sz="1200" dirty="0"/>
              <a:t>Kamilla Grønborg Laut, MD</a:t>
            </a:r>
            <a:endParaRPr lang="da-DK" sz="1200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="" xmlns:a16="http://schemas.microsoft.com/office/drawing/2014/main" id="{1D3F0007-D452-4DBA-9D6E-F56AA6F3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809"/>
            <a:ext cx="9144000" cy="36004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76F8AA3-4DEC-4DC3-AA2E-8985DBDE4A96}"/>
              </a:ext>
            </a:extLst>
          </p:cNvPr>
          <p:cNvSpPr txBox="1">
            <a:spLocks/>
          </p:cNvSpPr>
          <p:nvPr/>
        </p:nvSpPr>
        <p:spPr>
          <a:xfrm>
            <a:off x="0" y="1770208"/>
            <a:ext cx="9144000" cy="1470025"/>
          </a:xfrm>
          <a:prstGeom prst="rect">
            <a:avLst/>
          </a:prstGeom>
          <a:ln>
            <a:solidFill>
              <a:srgbClr val="00364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MetaBook-Roman"/>
                <a:ea typeface="+mj-ea"/>
                <a:cs typeface="+mj-cs"/>
              </a:defRPr>
            </a:lvl1pPr>
          </a:lstStyle>
          <a:p>
            <a:r>
              <a:rPr lang="en-GB" sz="2000" dirty="0"/>
              <a:t> </a:t>
            </a:r>
            <a:r>
              <a:rPr lang="da-DK" sz="3200" dirty="0"/>
              <a:t/>
            </a:r>
            <a:br>
              <a:rPr lang="da-DK" sz="3200" dirty="0"/>
            </a:br>
            <a:r>
              <a:rPr lang="en-GB" sz="3200" dirty="0"/>
              <a:t> Addressing the second 90: </a:t>
            </a:r>
            <a:br>
              <a:rPr lang="en-GB" sz="3200" dirty="0"/>
            </a:br>
            <a:r>
              <a:rPr lang="en-GB" sz="3200" dirty="0"/>
              <a:t>How can treatment scale-up</a:t>
            </a:r>
            <a:br>
              <a:rPr lang="en-GB" sz="3200" dirty="0"/>
            </a:br>
            <a:r>
              <a:rPr lang="en-GB" sz="3200" dirty="0"/>
              <a:t> across the European region be </a:t>
            </a:r>
            <a:r>
              <a:rPr lang="en-GB" sz="3200" dirty="0" smtClean="0"/>
              <a:t>accelerated?</a:t>
            </a:r>
            <a:endParaRPr lang="en-US" sz="1800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32D21811-2566-4E64-B78A-92EE4F5BE09D}"/>
              </a:ext>
            </a:extLst>
          </p:cNvPr>
          <p:cNvSpPr txBox="1">
            <a:spLocks/>
          </p:cNvSpPr>
          <p:nvPr/>
        </p:nvSpPr>
        <p:spPr>
          <a:xfrm>
            <a:off x="1371600" y="3452093"/>
            <a:ext cx="7086600" cy="1752600"/>
          </a:xfrm>
          <a:prstGeom prst="rect">
            <a:avLst/>
          </a:prstGeom>
          <a:ln>
            <a:solidFill>
              <a:srgbClr val="00364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 baseline="0">
                <a:solidFill>
                  <a:schemeClr val="bg1"/>
                </a:solidFill>
                <a:latin typeface="MetaBook-Roman"/>
                <a:ea typeface="+mn-ea"/>
                <a:cs typeface="+mn-cs"/>
              </a:defRPr>
            </a:lvl1pPr>
            <a:lvl2pPr marL="45709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8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276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368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46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5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45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73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Prof Jens Lundgren</a:t>
            </a:r>
          </a:p>
          <a:p>
            <a:r>
              <a:rPr lang="en-US" dirty="0"/>
              <a:t>CHIP, </a:t>
            </a:r>
            <a:r>
              <a:rPr lang="en-US" dirty="0" err="1"/>
              <a:t>Rigshospitalet</a:t>
            </a:r>
            <a:r>
              <a:rPr lang="en-US" dirty="0"/>
              <a:t>, University of Copenhagen</a:t>
            </a:r>
          </a:p>
          <a:p>
            <a:r>
              <a:rPr lang="en-US" dirty="0"/>
              <a:t>WHO Collaborative Centre on HIV, viral hepatitis and TB</a:t>
            </a:r>
          </a:p>
        </p:txBody>
      </p:sp>
      <p:pic>
        <p:nvPicPr>
          <p:cNvPr id="13" name="Picture 10" descr="http://www.h3dwallpapers.com/wp-content/uploads/2014/11/Twitter_logo_png-4.png">
            <a:extLst>
              <a:ext uri="{FF2B5EF4-FFF2-40B4-BE49-F238E27FC236}">
                <a16:creationId xmlns="" xmlns:a16="http://schemas.microsoft.com/office/drawing/2014/main" id="{673C4C8D-60FD-4B27-887E-9562D2CA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0" y="4923443"/>
            <a:ext cx="377816" cy="3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boks 6">
            <a:extLst>
              <a:ext uri="{FF2B5EF4-FFF2-40B4-BE49-F238E27FC236}">
                <a16:creationId xmlns="" xmlns:a16="http://schemas.microsoft.com/office/drawing/2014/main" id="{DDBD75F5-9FA7-44D9-9072-E224D5F208AE}"/>
              </a:ext>
            </a:extLst>
          </p:cNvPr>
          <p:cNvSpPr txBox="1"/>
          <p:nvPr/>
        </p:nvSpPr>
        <p:spPr>
          <a:xfrm>
            <a:off x="3749669" y="4923444"/>
            <a:ext cx="254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@</a:t>
            </a:r>
            <a:r>
              <a:rPr lang="da-DK" sz="2000" dirty="0" err="1">
                <a:solidFill>
                  <a:schemeClr val="bg1"/>
                </a:solidFill>
              </a:rPr>
              <a:t>ProfJLundgren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A786646E-3D8F-4842-804D-5A208C11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9" y="6024562"/>
            <a:ext cx="2111209" cy="71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15" descr="CHIP">
            <a:extLst>
              <a:ext uri="{FF2B5EF4-FFF2-40B4-BE49-F238E27FC236}">
                <a16:creationId xmlns="" xmlns:a16="http://schemas.microsoft.com/office/drawing/2014/main" id="{1FA131EC-05A7-4980-9BD5-2DF45AA9E24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9" y="5929908"/>
            <a:ext cx="127254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3" descr="http://web3.wzw.tum.de/oscar/typo3temp/pics/7020b9dee7.png">
            <a:extLst>
              <a:ext uri="{FF2B5EF4-FFF2-40B4-BE49-F238E27FC236}">
                <a16:creationId xmlns="" xmlns:a16="http://schemas.microsoft.com/office/drawing/2014/main" id="{DAF08919-9660-42A0-8DF6-2A5F7D1E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94" y="5987506"/>
            <a:ext cx="736779" cy="7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lede 17">
            <a:extLst>
              <a:ext uri="{FF2B5EF4-FFF2-40B4-BE49-F238E27FC236}">
                <a16:creationId xmlns="" xmlns:a16="http://schemas.microsoft.com/office/drawing/2014/main" id="{EE9A9210-5959-4863-8090-EFB32067B9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70" y="6088992"/>
            <a:ext cx="2123728" cy="6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4989" y="468350"/>
            <a:ext cx="7869383" cy="1143000"/>
          </a:xfrm>
        </p:spPr>
        <p:txBody>
          <a:bodyPr>
            <a:noAutofit/>
          </a:bodyPr>
          <a:lstStyle/>
          <a:p>
            <a:r>
              <a:rPr lang="da-DK" sz="2800" dirty="0" err="1"/>
              <a:t>Response</a:t>
            </a:r>
            <a:r>
              <a:rPr lang="da-DK" sz="2800" dirty="0"/>
              <a:t> to </a:t>
            </a:r>
            <a:r>
              <a:rPr lang="da-DK" sz="2800" dirty="0" err="1"/>
              <a:t>dolutegravir</a:t>
            </a:r>
            <a:r>
              <a:rPr lang="da-DK" sz="2800" dirty="0"/>
              <a:t>/</a:t>
            </a:r>
            <a:r>
              <a:rPr lang="da-DK" sz="2800" dirty="0" err="1"/>
              <a:t>efavirenz</a:t>
            </a:r>
            <a:r>
              <a:rPr lang="da-DK" sz="2800" dirty="0"/>
              <a:t> </a:t>
            </a:r>
            <a:r>
              <a:rPr lang="da-DK" sz="2800" dirty="0" err="1"/>
              <a:t>based</a:t>
            </a:r>
            <a:r>
              <a:rPr lang="da-DK" sz="2800" dirty="0"/>
              <a:t> ART in persons on </a:t>
            </a:r>
            <a:r>
              <a:rPr lang="da-DK" sz="2800" dirty="0" err="1"/>
              <a:t>rimampicin-based</a:t>
            </a:r>
            <a:r>
              <a:rPr lang="da-DK" sz="2800" dirty="0"/>
              <a:t> TB </a:t>
            </a:r>
            <a:r>
              <a:rPr lang="da-DK" sz="2800" dirty="0" err="1"/>
              <a:t>treatment</a:t>
            </a:r>
            <a:r>
              <a:rPr lang="da-DK" sz="2800" dirty="0"/>
              <a:t>:</a:t>
            </a:r>
            <a:br>
              <a:rPr lang="da-DK" sz="2800" dirty="0"/>
            </a:br>
            <a:r>
              <a:rPr lang="da-DK" sz="2800" dirty="0"/>
              <a:t>interim </a:t>
            </a:r>
            <a:r>
              <a:rPr lang="da-DK" sz="2800" dirty="0" err="1"/>
              <a:t>report</a:t>
            </a:r>
            <a:r>
              <a:rPr lang="da-DK" sz="2800" dirty="0"/>
              <a:t> from INSPIRING </a:t>
            </a:r>
            <a:r>
              <a:rPr lang="da-DK" sz="2800" dirty="0" err="1"/>
              <a:t>trial</a:t>
            </a:r>
            <a:endParaRPr lang="da-DK" sz="28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/>
          </p:nvPr>
        </p:nvGraphicFramePr>
        <p:xfrm>
          <a:off x="399011" y="2581101"/>
          <a:ext cx="859536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4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67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0058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No.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HIV-RNA </a:t>
                      </a:r>
                      <a:r>
                        <a:rPr lang="da-DK" dirty="0" err="1"/>
                        <a:t>viral</a:t>
                      </a:r>
                      <a:r>
                        <a:rPr lang="da-DK" dirty="0"/>
                        <a:t> load / </a:t>
                      </a:r>
                    </a:p>
                    <a:p>
                      <a:pPr algn="ctr"/>
                      <a:r>
                        <a:rPr lang="da-DK" dirty="0"/>
                        <a:t>CD4 </a:t>
                      </a:r>
                      <a:r>
                        <a:rPr lang="da-DK" dirty="0" err="1"/>
                        <a:t>count</a:t>
                      </a:r>
                      <a:r>
                        <a:rPr lang="da-DK" dirty="0"/>
                        <a:t> 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HIV-RNA &lt; 50 </a:t>
                      </a:r>
                      <a:r>
                        <a:rPr lang="da-DK" dirty="0" err="1"/>
                        <a:t>copies</a:t>
                      </a:r>
                      <a:r>
                        <a:rPr lang="da-DK" dirty="0"/>
                        <a:t>/</a:t>
                      </a:r>
                      <a:r>
                        <a:rPr lang="da-DK" dirty="0" err="1"/>
                        <a:t>mL</a:t>
                      </a:r>
                      <a:r>
                        <a:rPr lang="da-DK" dirty="0"/>
                        <a:t> @ </a:t>
                      </a:r>
                      <a:r>
                        <a:rPr lang="da-DK" dirty="0" err="1"/>
                        <a:t>week</a:t>
                      </a:r>
                      <a:r>
                        <a:rPr lang="da-DK" dirty="0"/>
                        <a:t> 24  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DTG 50 mg bid</a:t>
                      </a:r>
                      <a:r>
                        <a:rPr lang="da-DK" baseline="0" dirty="0"/>
                        <a:t> + 2NRTI’s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5.10 log</a:t>
                      </a:r>
                      <a:r>
                        <a:rPr lang="en-GB" baseline="-25000" dirty="0"/>
                        <a:t>10</a:t>
                      </a:r>
                      <a:r>
                        <a:rPr lang="en-GB" dirty="0"/>
                        <a:t> c/mL / </a:t>
                      </a:r>
                    </a:p>
                    <a:p>
                      <a:pPr algn="ctr"/>
                      <a:r>
                        <a:rPr lang="en-GB" dirty="0"/>
                        <a:t>208 cells/µL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81% </a:t>
                      </a:r>
                    </a:p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(95% CI: 72%, 90%)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EFV 600 mg </a:t>
                      </a:r>
                      <a:r>
                        <a:rPr lang="da-DK" dirty="0" err="1"/>
                        <a:t>qd</a:t>
                      </a:r>
                      <a:r>
                        <a:rPr lang="da-DK" dirty="0"/>
                        <a:t> +</a:t>
                      </a:r>
                      <a:r>
                        <a:rPr lang="da-DK" baseline="0" dirty="0"/>
                        <a:t> 2 </a:t>
                      </a:r>
                      <a:r>
                        <a:rPr lang="da-DK" baseline="0" dirty="0" err="1"/>
                        <a:t>NRTI’s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5.24 log</a:t>
                      </a:r>
                      <a:r>
                        <a:rPr lang="en-GB" baseline="-25000" dirty="0"/>
                        <a:t>10</a:t>
                      </a:r>
                      <a:r>
                        <a:rPr lang="en-GB" dirty="0"/>
                        <a:t> c/mL</a:t>
                      </a:r>
                    </a:p>
                    <a:p>
                      <a:pPr algn="ctr"/>
                      <a:r>
                        <a:rPr lang="en-GB" dirty="0"/>
                        <a:t>202 cells/µL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(95% CI: 79%, 98%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1620982" y="5494713"/>
            <a:ext cx="362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*: </a:t>
            </a:r>
            <a:r>
              <a:rPr lang="da-DK" dirty="0" err="1"/>
              <a:t>randomised</a:t>
            </a:r>
            <a:r>
              <a:rPr lang="da-DK" dirty="0"/>
              <a:t> 3:2</a:t>
            </a:r>
          </a:p>
          <a:p>
            <a:r>
              <a:rPr lang="da-DK" dirty="0"/>
              <a:t>**: CD4 </a:t>
            </a:r>
            <a:r>
              <a:rPr lang="da-DK" dirty="0" err="1"/>
              <a:t>count</a:t>
            </a:r>
            <a:r>
              <a:rPr lang="da-DK" dirty="0"/>
              <a:t> &lt; 50 </a:t>
            </a:r>
            <a:r>
              <a:rPr lang="da-DK" dirty="0" err="1"/>
              <a:t>cells</a:t>
            </a:r>
            <a:r>
              <a:rPr lang="da-DK" dirty="0"/>
              <a:t>/µL </a:t>
            </a:r>
            <a:r>
              <a:rPr lang="da-DK" dirty="0" err="1"/>
              <a:t>excluded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379658" y="5703516"/>
            <a:ext cx="239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Dooley</a:t>
            </a:r>
            <a:r>
              <a:rPr lang="da-DK" dirty="0"/>
              <a:t> et al, CROI 2018</a:t>
            </a:r>
          </a:p>
        </p:txBody>
      </p:sp>
    </p:spTree>
    <p:extLst>
      <p:ext uri="{BB962C8B-B14F-4D97-AF65-F5344CB8AC3E}">
        <p14:creationId xmlns:p14="http://schemas.microsoft.com/office/powerpoint/2010/main" val="330252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9818" y="41158"/>
            <a:ext cx="8087091" cy="1143000"/>
          </a:xfrm>
        </p:spPr>
        <p:txBody>
          <a:bodyPr>
            <a:noAutofit/>
          </a:bodyPr>
          <a:lstStyle/>
          <a:p>
            <a:r>
              <a:rPr lang="da-DK" sz="2000" dirty="0" err="1"/>
              <a:t>Dolutegravir</a:t>
            </a:r>
            <a:r>
              <a:rPr lang="da-DK" sz="2000" dirty="0"/>
              <a:t> (50 mg </a:t>
            </a:r>
            <a:r>
              <a:rPr lang="da-DK" sz="2000" dirty="0" err="1"/>
              <a:t>qd</a:t>
            </a:r>
            <a:r>
              <a:rPr lang="da-DK" sz="2000" dirty="0"/>
              <a:t>, </a:t>
            </a:r>
            <a:r>
              <a:rPr lang="da-DK" sz="2000" dirty="0" err="1"/>
              <a:t>day</a:t>
            </a:r>
            <a:r>
              <a:rPr lang="da-DK" sz="2000" dirty="0"/>
              <a:t> 0 - </a:t>
            </a:r>
            <a:r>
              <a:rPr lang="da-DK" sz="2000" dirty="0" err="1"/>
              <a:t>onwards</a:t>
            </a:r>
            <a:r>
              <a:rPr lang="da-DK" sz="2000" dirty="0"/>
              <a:t>) and </a:t>
            </a:r>
            <a:r>
              <a:rPr lang="da-DK" sz="2000" dirty="0" err="1"/>
              <a:t>Isoniazid</a:t>
            </a:r>
            <a:r>
              <a:rPr lang="da-DK" sz="2000" dirty="0"/>
              <a:t> and </a:t>
            </a:r>
            <a:r>
              <a:rPr lang="da-DK" sz="2000" dirty="0" err="1"/>
              <a:t>rifapentine</a:t>
            </a:r>
            <a:r>
              <a:rPr lang="da-DK" sz="2000" dirty="0"/>
              <a:t> (</a:t>
            </a:r>
            <a:r>
              <a:rPr lang="da-DK" sz="2000" dirty="0" err="1"/>
              <a:t>qw</a:t>
            </a:r>
            <a:r>
              <a:rPr lang="da-DK" sz="2000" dirty="0"/>
              <a:t>, </a:t>
            </a:r>
            <a:r>
              <a:rPr lang="da-DK" sz="2000" dirty="0" err="1"/>
              <a:t>day</a:t>
            </a:r>
            <a:r>
              <a:rPr lang="da-DK" sz="2000" dirty="0"/>
              <a:t> 4 – </a:t>
            </a:r>
            <a:r>
              <a:rPr lang="da-DK" sz="2000" dirty="0" err="1"/>
              <a:t>onwards</a:t>
            </a:r>
            <a:r>
              <a:rPr lang="da-DK" sz="2000" dirty="0"/>
              <a:t>) in 4 </a:t>
            </a:r>
            <a:r>
              <a:rPr lang="da-DK" sz="2000" dirty="0" err="1"/>
              <a:t>healthy</a:t>
            </a:r>
            <a:r>
              <a:rPr lang="da-DK" sz="2000" dirty="0"/>
              <a:t> persons: </a:t>
            </a:r>
            <a:br>
              <a:rPr lang="da-DK" sz="2000" dirty="0"/>
            </a:br>
            <a:r>
              <a:rPr lang="da-DK" sz="2000" dirty="0" err="1"/>
              <a:t>unexpected</a:t>
            </a:r>
            <a:r>
              <a:rPr lang="da-DK" sz="2000" dirty="0"/>
              <a:t> </a:t>
            </a:r>
            <a:r>
              <a:rPr lang="da-DK" sz="2000" dirty="0" err="1"/>
              <a:t>cytokine</a:t>
            </a:r>
            <a:r>
              <a:rPr lang="da-DK" sz="2000" dirty="0"/>
              <a:t>-storm </a:t>
            </a:r>
            <a:r>
              <a:rPr lang="da-DK" sz="2000" dirty="0" err="1"/>
              <a:t>related</a:t>
            </a:r>
            <a:r>
              <a:rPr lang="da-DK" sz="2000" dirty="0"/>
              <a:t> drug-</a:t>
            </a:r>
            <a:r>
              <a:rPr lang="da-DK" sz="2000" dirty="0" err="1"/>
              <a:t>induced</a:t>
            </a:r>
            <a:r>
              <a:rPr lang="da-DK" sz="2000" dirty="0"/>
              <a:t> liver </a:t>
            </a:r>
            <a:r>
              <a:rPr lang="da-DK" sz="2000" dirty="0" err="1"/>
              <a:t>injury</a:t>
            </a:r>
            <a:r>
              <a:rPr lang="da-DK" sz="2000" dirty="0"/>
              <a:t> in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5" y="1042003"/>
            <a:ext cx="4550062" cy="266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5" y="3683869"/>
            <a:ext cx="4695535" cy="25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819437" y="5928020"/>
            <a:ext cx="223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Brooks et al, CID 2018</a:t>
            </a:r>
          </a:p>
        </p:txBody>
      </p:sp>
    </p:spTree>
    <p:extLst>
      <p:ext uri="{BB962C8B-B14F-4D97-AF65-F5344CB8AC3E}">
        <p14:creationId xmlns:p14="http://schemas.microsoft.com/office/powerpoint/2010/main" val="271365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2372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295400"/>
            <a:ext cx="8991600" cy="5162550"/>
            <a:chOff x="96" y="816"/>
            <a:chExt cx="5664" cy="3252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1066" y="1028"/>
              <a:ext cx="4368" cy="228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Arial" pitchFamily="34" charset="0"/>
                </a:rPr>
                <a:t>                              </a:t>
              </a:r>
            </a:p>
            <a:p>
              <a:pPr algn="ctr"/>
              <a:r>
                <a:rPr lang="en-GB">
                  <a:latin typeface="Arial" pitchFamily="34" charset="0"/>
                </a:rPr>
                <a:t>                              What we don’t know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1104" y="2343"/>
              <a:ext cx="1392" cy="93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rgbClr val="000000"/>
                  </a:solidFill>
                  <a:latin typeface="Arial" pitchFamily="34" charset="0"/>
                </a:rPr>
                <a:t>What we know about</a:t>
              </a:r>
            </a:p>
            <a:p>
              <a:pPr algn="ctr"/>
              <a:r>
                <a:rPr lang="en-GB">
                  <a:solidFill>
                    <a:srgbClr val="000000"/>
                  </a:solidFill>
                  <a:latin typeface="Arial" pitchFamily="34" charset="0"/>
                </a:rPr>
                <a:t>safety from trials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463" name="Text Box 5"/>
            <p:cNvSpPr txBox="1">
              <a:spLocks noChangeArrowheads="1"/>
            </p:cNvSpPr>
            <p:nvPr/>
          </p:nvSpPr>
          <p:spPr bwMode="auto">
            <a:xfrm>
              <a:off x="521" y="1097"/>
              <a:ext cx="487" cy="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2000" b="1" dirty="0">
                  <a:latin typeface="Arial" pitchFamily="34" charset="0"/>
                </a:rPr>
                <a:t>128 -</a:t>
              </a:r>
            </a:p>
            <a:p>
              <a:pPr algn="r" eaLnBrk="0" hangingPunct="0">
                <a:spcBef>
                  <a:spcPct val="50000"/>
                </a:spcBef>
              </a:pPr>
              <a:r>
                <a:rPr lang="en-GB" sz="2000" b="1" dirty="0">
                  <a:latin typeface="Arial" pitchFamily="34" charset="0"/>
                </a:rPr>
                <a:t>64 -</a:t>
              </a:r>
            </a:p>
            <a:p>
              <a:pPr algn="r" eaLnBrk="0" hangingPunct="0">
                <a:spcBef>
                  <a:spcPct val="50000"/>
                </a:spcBef>
              </a:pPr>
              <a:r>
                <a:rPr lang="en-GB" sz="2000" b="1" dirty="0">
                  <a:latin typeface="Arial" pitchFamily="34" charset="0"/>
                </a:rPr>
                <a:t>32 -</a:t>
              </a:r>
            </a:p>
            <a:p>
              <a:pPr algn="r" eaLnBrk="0" hangingPunct="0">
                <a:spcBef>
                  <a:spcPct val="50000"/>
                </a:spcBef>
              </a:pPr>
              <a:r>
                <a:rPr lang="en-GB" sz="2000" b="1" dirty="0">
                  <a:latin typeface="Arial" pitchFamily="34" charset="0"/>
                </a:rPr>
                <a:t>16 -</a:t>
              </a:r>
            </a:p>
            <a:p>
              <a:pPr algn="r" eaLnBrk="0" hangingPunct="0">
                <a:spcBef>
                  <a:spcPct val="50000"/>
                </a:spcBef>
              </a:pPr>
              <a:r>
                <a:rPr lang="en-GB" sz="2000" b="1" dirty="0">
                  <a:latin typeface="Arial" pitchFamily="34" charset="0"/>
                </a:rPr>
                <a:t>8 -</a:t>
              </a:r>
            </a:p>
            <a:p>
              <a:pPr algn="r" eaLnBrk="0" hangingPunct="0">
                <a:spcBef>
                  <a:spcPct val="50000"/>
                </a:spcBef>
              </a:pPr>
              <a:r>
                <a:rPr lang="en-GB" sz="2000" b="1" dirty="0">
                  <a:latin typeface="Arial" pitchFamily="34" charset="0"/>
                </a:rPr>
                <a:t>4 -</a:t>
              </a:r>
            </a:p>
            <a:p>
              <a:pPr algn="r" eaLnBrk="0" hangingPunct="0">
                <a:spcBef>
                  <a:spcPct val="50000"/>
                </a:spcBef>
              </a:pPr>
              <a:r>
                <a:rPr lang="en-GB" sz="2000" b="1" dirty="0">
                  <a:latin typeface="Arial" pitchFamily="34" charset="0"/>
                </a:rPr>
                <a:t>2 -</a:t>
              </a:r>
            </a:p>
            <a:p>
              <a:pPr algn="r" eaLnBrk="0" hangingPunct="0">
                <a:spcBef>
                  <a:spcPct val="50000"/>
                </a:spcBef>
              </a:pPr>
              <a:r>
                <a:rPr lang="en-GB" sz="2000" b="1" dirty="0">
                  <a:latin typeface="Arial" pitchFamily="34" charset="0"/>
                </a:rPr>
                <a:t>1 -</a:t>
              </a:r>
              <a:endParaRPr lang="en-GB" sz="2400" dirty="0">
                <a:latin typeface="Arial" pitchFamily="34" charset="0"/>
              </a:endParaRPr>
            </a:p>
          </p:txBody>
        </p:sp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>
              <a:off x="1008" y="3276"/>
              <a:ext cx="475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en-GB" sz="2400">
                  <a:latin typeface="Arial" pitchFamily="34" charset="0"/>
                </a:rPr>
                <a:t>I	I		I		I		I</a:t>
              </a:r>
            </a:p>
            <a:p>
              <a:pPr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en-GB" sz="2400" b="1">
                  <a:latin typeface="Arial" pitchFamily="34" charset="0"/>
                </a:rPr>
                <a:t>1	10		100		1000		10000</a:t>
              </a:r>
            </a:p>
          </p:txBody>
        </p:sp>
        <p:sp>
          <p:nvSpPr>
            <p:cNvPr id="19465" name="Text Box 7"/>
            <p:cNvSpPr txBox="1">
              <a:spLocks noChangeArrowheads="1"/>
            </p:cNvSpPr>
            <p:nvPr/>
          </p:nvSpPr>
          <p:spPr bwMode="auto">
            <a:xfrm>
              <a:off x="1008" y="3741"/>
              <a:ext cx="39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latin typeface="Arial" pitchFamily="34" charset="0"/>
                </a:rPr>
                <a:t>Frequency</a:t>
              </a:r>
            </a:p>
          </p:txBody>
        </p:sp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 rot="-5386653">
              <a:off x="-907" y="1819"/>
              <a:ext cx="23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800">
                  <a:latin typeface="Arial" pitchFamily="34" charset="0"/>
                </a:rPr>
                <a:t>Latency - time</a:t>
              </a:r>
            </a:p>
          </p:txBody>
        </p:sp>
      </p:grp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499992" y="6461125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600" b="1" dirty="0">
                <a:latin typeface="Arial" pitchFamily="34" charset="0"/>
              </a:rPr>
              <a:t>Evans and Waller, MCA 2002</a:t>
            </a:r>
          </a:p>
        </p:txBody>
      </p:sp>
      <p:sp>
        <p:nvSpPr>
          <p:cNvPr id="1034250" name="Text Box 10"/>
          <p:cNvSpPr txBox="1">
            <a:spLocks noChangeArrowheads="1"/>
          </p:cNvSpPr>
          <p:nvPr/>
        </p:nvSpPr>
        <p:spPr bwMode="auto">
          <a:xfrm>
            <a:off x="1424514" y="188640"/>
            <a:ext cx="64597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rPr>
              <a:t>The case for ensuring </a:t>
            </a:r>
          </a:p>
          <a:p>
            <a:pPr algn="ctr">
              <a:defRPr/>
            </a:pPr>
            <a:r>
              <a:rPr lang="en-GB" sz="4000" b="1" dirty="0" err="1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rPr>
              <a:t>longterm</a:t>
            </a:r>
            <a:r>
              <a:rPr lang="en-GB" sz="4000" b="1" dirty="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rPr>
              <a:t> </a:t>
            </a:r>
            <a:r>
              <a:rPr lang="en-GB" sz="4000" b="1" dirty="0" err="1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rPr>
              <a:t>pharmacovigilance</a:t>
            </a:r>
            <a:endParaRPr lang="en-GB" sz="4000" b="1" dirty="0">
              <a:solidFill>
                <a:srgbClr val="0099D2"/>
              </a:solidFill>
              <a:latin typeface="Raleway" panose="020B0503030101060003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084452" y="94531"/>
            <a:ext cx="822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Summary of optimization profiles of new ARVs recommended in</a:t>
            </a:r>
            <a:br>
              <a:rPr lang="en-GB" sz="2000" b="1" dirty="0"/>
            </a:br>
            <a:r>
              <a:rPr lang="en-GB" sz="2000" b="1" dirty="0"/>
              <a:t> 2016 WHO ARV guidelines - comparative analysis  </a:t>
            </a:r>
            <a:endParaRPr lang="en-US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836712"/>
          <a:ext cx="9036494" cy="52708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3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5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2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5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24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77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57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Optimization criteria </a:t>
                      </a:r>
                      <a:endParaRPr lang="en-US" sz="1800" dirty="0"/>
                    </a:p>
                  </a:txBody>
                  <a:tcPr marL="68589" marR="68589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DTG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EFV400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DRV/r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RAL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246">
                <a:tc rowSpan="3">
                  <a:txBody>
                    <a:bodyPr/>
                    <a:lstStyle/>
                    <a:p>
                      <a:r>
                        <a:rPr lang="en-GB" sz="1800" dirty="0"/>
                        <a:t>Efficacy and safety</a:t>
                      </a:r>
                      <a:endParaRPr lang="en-US" sz="1800" dirty="0"/>
                    </a:p>
                  </a:txBody>
                  <a:tcPr marL="68589" marR="68589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High </a:t>
                      </a:r>
                      <a:r>
                        <a:rPr lang="en-GB" sz="1800" dirty="0" err="1"/>
                        <a:t>virologic</a:t>
                      </a:r>
                      <a:r>
                        <a:rPr lang="en-GB" sz="1800" dirty="0"/>
                        <a:t> potency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246">
                <a:tc vMerge="1">
                  <a:txBody>
                    <a:bodyPr/>
                    <a:lstStyle/>
                    <a:p>
                      <a:pPr marL="0" marR="0" indent="0" algn="l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Low toxicity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4234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High genetic barrier to resistance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246">
                <a:tc rowSpan="2">
                  <a:txBody>
                    <a:bodyPr/>
                    <a:lstStyle/>
                    <a:p>
                      <a:pPr marL="0" marR="0" indent="0" algn="l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Simplification</a:t>
                      </a:r>
                      <a:endParaRPr lang="en-US" sz="1800" dirty="0"/>
                    </a:p>
                  </a:txBody>
                  <a:tcPr marL="68589" marR="68589" anchor="ctr"/>
                </a:tc>
                <a:tc>
                  <a:txBody>
                    <a:bodyPr/>
                    <a:lstStyle/>
                    <a:p>
                      <a:pPr marL="0" marR="0" indent="0" algn="l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Available as generic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FDC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246">
                <a:tc vMerge="1">
                  <a:txBody>
                    <a:bodyPr/>
                    <a:lstStyle/>
                    <a:p>
                      <a:pPr marL="0" marR="0" indent="0" algn="l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Low pill burden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246">
                <a:tc rowSpan="4">
                  <a:txBody>
                    <a:bodyPr/>
                    <a:lstStyle/>
                    <a:p>
                      <a:r>
                        <a:rPr lang="en-GB" sz="1800" dirty="0"/>
                        <a:t>Harmonization</a:t>
                      </a:r>
                      <a:endParaRPr lang="en-US" sz="1800" dirty="0"/>
                    </a:p>
                  </a:txBody>
                  <a:tcPr marL="68589" marR="685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Use in pregnant women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33CC"/>
                          </a:solidFill>
                        </a:rPr>
                        <a:t>?</a:t>
                      </a:r>
                      <a:endParaRPr lang="en-US" sz="1800" b="1" dirty="0">
                        <a:solidFill>
                          <a:srgbClr val="0033CC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33CC"/>
                          </a:solidFill>
                        </a:rPr>
                        <a:t>?</a:t>
                      </a:r>
                      <a:endParaRPr lang="en-US" sz="1800" b="1" dirty="0">
                        <a:solidFill>
                          <a:srgbClr val="0033CC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246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Use in children</a:t>
                      </a:r>
                      <a:r>
                        <a:rPr lang="en-GB" sz="1800" baseline="0" dirty="0"/>
                        <a:t> 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33CC"/>
                          </a:solidFill>
                        </a:rPr>
                        <a:t>?</a:t>
                      </a:r>
                      <a:endParaRPr lang="en-US" sz="1800" b="1" dirty="0">
                        <a:solidFill>
                          <a:srgbClr val="0033CC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7246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Use in HIV-associated TB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()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0033CC"/>
                          </a:solidFill>
                        </a:rPr>
                        <a:t>?</a:t>
                      </a:r>
                      <a:endParaRPr lang="en-US" sz="1800" b="1" dirty="0">
                        <a:solidFill>
                          <a:srgbClr val="0033CC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7246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Few drug interactions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8592">
                <a:tc>
                  <a:txBody>
                    <a:bodyPr/>
                    <a:lstStyle/>
                    <a:p>
                      <a:r>
                        <a:rPr lang="en-GB" sz="1800" dirty="0"/>
                        <a:t>Cost</a:t>
                      </a:r>
                      <a:endParaRPr lang="en-US" sz="1800" dirty="0"/>
                    </a:p>
                  </a:txBody>
                  <a:tcPr marL="68589" marR="68589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Low price </a:t>
                      </a:r>
                      <a:endParaRPr lang="en-US" sz="1800" dirty="0"/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tc>
                  <a:txBody>
                    <a:bodyPr/>
                    <a:lstStyle/>
                    <a:p>
                      <a:pPr marL="0" marR="0" indent="0" algn="ctr" defTabSz="9114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9" marR="68589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6063679"/>
            <a:ext cx="61206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sym typeface="Wingdings"/>
              </a:rPr>
              <a:t>  </a:t>
            </a:r>
            <a:r>
              <a:rPr lang="en-GB" sz="2400" dirty="0"/>
              <a:t>yes            </a:t>
            </a:r>
            <a:r>
              <a:rPr lang="en-US" sz="2400" b="1" dirty="0">
                <a:solidFill>
                  <a:srgbClr val="FF0000"/>
                </a:solidFill>
                <a:sym typeface="Wingdings"/>
              </a:rPr>
              <a:t></a:t>
            </a:r>
            <a:r>
              <a:rPr lang="en-GB" sz="2400" dirty="0"/>
              <a:t>   no          </a:t>
            </a:r>
            <a:r>
              <a:rPr lang="en-GB" sz="2400" b="1" dirty="0">
                <a:solidFill>
                  <a:srgbClr val="0033CC"/>
                </a:solidFill>
              </a:rPr>
              <a:t>?</a:t>
            </a:r>
            <a:r>
              <a:rPr lang="en-US" sz="2400" b="1" dirty="0">
                <a:solidFill>
                  <a:srgbClr val="0033CC"/>
                </a:solidFill>
              </a:rPr>
              <a:t>  </a:t>
            </a:r>
            <a:r>
              <a:rPr lang="en-GB" sz="2400" dirty="0"/>
              <a:t>ongoing studies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84168" y="3933056"/>
            <a:ext cx="432104" cy="129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41204"/>
            <a:ext cx="8229600" cy="1143000"/>
          </a:xfrm>
        </p:spPr>
        <p:txBody>
          <a:bodyPr/>
          <a:lstStyle/>
          <a:p>
            <a:r>
              <a:rPr lang="da-DK" dirty="0"/>
              <a:t>Summary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126552"/>
            <a:ext cx="9144000" cy="48985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Significant progress on 2</a:t>
            </a:r>
            <a:r>
              <a:rPr lang="en-US" sz="2000" baseline="30000" dirty="0"/>
              <a:t>nd</a:t>
            </a:r>
            <a:r>
              <a:rPr lang="en-US" sz="2000" dirty="0"/>
              <a:t> 90 in last few years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More robust scientific evidence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All benefit health wise from starting early – limit active TB (</a:t>
            </a:r>
            <a:r>
              <a:rPr lang="en-US" sz="2000" dirty="0" err="1"/>
              <a:t>incl</a:t>
            </a:r>
            <a:r>
              <a:rPr lang="en-US" sz="2000" dirty="0"/>
              <a:t> MDR)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Transmission is negligible if ART is fully suppressive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Transformed into policy – pace varies though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Main focus areas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Optimise</a:t>
            </a:r>
            <a:r>
              <a:rPr lang="en-US" sz="2000" dirty="0"/>
              <a:t> linkage &amp; retention in care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Social and medical support structures if unstable lifestyle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err="1"/>
              <a:t>Enpower</a:t>
            </a:r>
            <a:r>
              <a:rPr lang="en-US" sz="2000" dirty="0"/>
              <a:t> sites to construct their own “right side” of </a:t>
            </a:r>
            <a:r>
              <a:rPr lang="en-US" sz="2000" dirty="0" err="1"/>
              <a:t>CoC</a:t>
            </a:r>
            <a:r>
              <a:rPr lang="en-US" sz="2000" dirty="0"/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Continue to optimize ART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Continuous process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Use highly effective and low cost / </a:t>
            </a:r>
            <a:r>
              <a:rPr lang="en-US" sz="2000" dirty="0" err="1"/>
              <a:t>pt</a:t>
            </a:r>
            <a:r>
              <a:rPr lang="en-US" sz="2000" dirty="0"/>
              <a:t> ART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Pharmacovigilance remains paramount – interpret appropriately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Continue to do research – health policy driven by evidence works</a:t>
            </a:r>
          </a:p>
          <a:p>
            <a:pPr lvl="1"/>
            <a:endParaRPr lang="da-DK" sz="2000" dirty="0"/>
          </a:p>
          <a:p>
            <a:pPr lvl="1"/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6810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23850" y="1254034"/>
          <a:ext cx="8344662" cy="495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531" y="203045"/>
            <a:ext cx="7254361" cy="822325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How close are we to reaching the 90-90-90 targets?</a:t>
            </a:r>
          </a:p>
        </p:txBody>
      </p:sp>
      <p:cxnSp>
        <p:nvCxnSpPr>
          <p:cNvPr id="7" name="Straight Connector 2"/>
          <p:cNvCxnSpPr>
            <a:cxnSpLocks noChangeShapeType="1"/>
          </p:cNvCxnSpPr>
          <p:nvPr/>
        </p:nvCxnSpPr>
        <p:spPr bwMode="auto">
          <a:xfrm>
            <a:off x="3407949" y="2195456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381829" y="1843770"/>
            <a:ext cx="554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90%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289745" y="2176099"/>
            <a:ext cx="558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81%</a:t>
            </a:r>
          </a:p>
        </p:txBody>
      </p:sp>
      <p:cxnSp>
        <p:nvCxnSpPr>
          <p:cNvPr id="12" name="Straight Connector 2"/>
          <p:cNvCxnSpPr>
            <a:cxnSpLocks noChangeShapeType="1"/>
          </p:cNvCxnSpPr>
          <p:nvPr/>
        </p:nvCxnSpPr>
        <p:spPr bwMode="auto">
          <a:xfrm>
            <a:off x="5286261" y="2549967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206501" y="2529015"/>
            <a:ext cx="564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Aft>
                <a:spcPct val="2500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Aft>
                <a:spcPct val="25000"/>
              </a:spcAft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73%</a:t>
            </a:r>
          </a:p>
        </p:txBody>
      </p:sp>
      <p:cxnSp>
        <p:nvCxnSpPr>
          <p:cNvPr id="14" name="Straight Connector 2"/>
          <p:cNvCxnSpPr>
            <a:cxnSpLocks noChangeShapeType="1"/>
          </p:cNvCxnSpPr>
          <p:nvPr/>
        </p:nvCxnSpPr>
        <p:spPr bwMode="auto">
          <a:xfrm>
            <a:off x="7255275" y="2863694"/>
            <a:ext cx="4619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457200" y="6112889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Source: ECDC.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2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Acknowledgements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ECDC: Teymur Noori, </a:t>
            </a:r>
            <a:r>
              <a:rPr lang="en-US" dirty="0" smtClean="0"/>
              <a:t>Anastasia </a:t>
            </a:r>
            <a:r>
              <a:rPr lang="en-US" dirty="0"/>
              <a:t>Pharris, Andrew Amato, </a:t>
            </a:r>
            <a:r>
              <a:rPr lang="en-US" i="1" dirty="0"/>
              <a:t>et al</a:t>
            </a:r>
          </a:p>
          <a:p>
            <a:r>
              <a:rPr lang="en-US" dirty="0" smtClean="0"/>
              <a:t>WHO-Europe: </a:t>
            </a:r>
            <a:r>
              <a:rPr lang="en-US" dirty="0"/>
              <a:t>Masoud Dara; Elena </a:t>
            </a:r>
            <a:r>
              <a:rPr lang="en-US" dirty="0" err="1" smtClean="0"/>
              <a:t>Vovc</a:t>
            </a:r>
            <a:r>
              <a:rPr lang="en-US" dirty="0"/>
              <a:t>, Annemarie </a:t>
            </a:r>
            <a:r>
              <a:rPr lang="en-US" dirty="0" smtClean="0"/>
              <a:t>Stengaard </a:t>
            </a:r>
            <a:r>
              <a:rPr lang="en-US" dirty="0"/>
              <a:t>+ </a:t>
            </a:r>
          </a:p>
          <a:p>
            <a:r>
              <a:rPr lang="en-US" dirty="0"/>
              <a:t>WHO country offices </a:t>
            </a:r>
            <a:r>
              <a:rPr lang="en-US" dirty="0" err="1"/>
              <a:t>incl</a:t>
            </a:r>
            <a:r>
              <a:rPr lang="en-US" dirty="0"/>
              <a:t> Alexey </a:t>
            </a:r>
            <a:r>
              <a:rPr lang="en-US" dirty="0" err="1"/>
              <a:t>Bobrik</a:t>
            </a:r>
            <a:r>
              <a:rPr lang="en-US" dirty="0"/>
              <a:t>, Martin </a:t>
            </a:r>
            <a:r>
              <a:rPr lang="en-US" dirty="0" err="1"/>
              <a:t>Donoghoe</a:t>
            </a:r>
            <a:r>
              <a:rPr lang="en-US" dirty="0"/>
              <a:t>, </a:t>
            </a:r>
            <a:r>
              <a:rPr lang="en-US" i="1" dirty="0"/>
              <a:t>et </a:t>
            </a:r>
            <a:r>
              <a:rPr lang="en-US" i="1" dirty="0" smtClean="0"/>
              <a:t>al</a:t>
            </a:r>
            <a:endParaRPr lang="en-US" dirty="0"/>
          </a:p>
          <a:p>
            <a:r>
              <a:rPr lang="en-US" dirty="0"/>
              <a:t>Dedicated colleagues across the continent working hard to prevent HIV transmission and improve health in their setting</a:t>
            </a:r>
          </a:p>
          <a:p>
            <a:r>
              <a:rPr lang="en-US" dirty="0"/>
              <a:t>CHIP: </a:t>
            </a:r>
            <a:r>
              <a:rPr lang="en-US" dirty="0" err="1"/>
              <a:t>Dorthe</a:t>
            </a:r>
            <a:r>
              <a:rPr lang="en-US" dirty="0"/>
              <a:t> </a:t>
            </a:r>
            <a:r>
              <a:rPr lang="en-US" dirty="0" err="1"/>
              <a:t>Raben</a:t>
            </a:r>
            <a:r>
              <a:rPr lang="en-US" dirty="0"/>
              <a:t>, Anne </a:t>
            </a:r>
            <a:r>
              <a:rPr lang="en-US" dirty="0" err="1"/>
              <a:t>Raahauge</a:t>
            </a:r>
            <a:r>
              <a:rPr lang="en-US" dirty="0"/>
              <a:t>, </a:t>
            </a:r>
            <a:r>
              <a:rPr lang="en-US" i="1" dirty="0"/>
              <a:t>et al</a:t>
            </a:r>
          </a:p>
        </p:txBody>
      </p:sp>
      <p:pic>
        <p:nvPicPr>
          <p:cNvPr id="4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44" y="6071733"/>
            <a:ext cx="1694498" cy="7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1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98B25EE-8B54-40BC-B7F5-797CAD1B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Disclosure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="" xmlns:a16="http://schemas.microsoft.com/office/drawing/2014/main" id="{EA2E4D35-DDD1-4323-847E-9953B98A09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47166" cy="192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377">
                  <a:extLst>
                    <a:ext uri="{9D8B030D-6E8A-4147-A177-3AD203B41FA5}">
                      <a16:colId xmlns="" xmlns:a16="http://schemas.microsoft.com/office/drawing/2014/main" val="2075115266"/>
                    </a:ext>
                  </a:extLst>
                </a:gridCol>
                <a:gridCol w="2934789">
                  <a:extLst>
                    <a:ext uri="{9D8B030D-6E8A-4147-A177-3AD203B41FA5}">
                      <a16:colId xmlns="" xmlns:a16="http://schemas.microsoft.com/office/drawing/2014/main" val="3499787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Relations that could be relevant for the meeting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r>
                        <a:rPr lang="da-DK" dirty="0"/>
                        <a:t>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519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Institution </a:t>
                      </a:r>
                      <a:r>
                        <a:rPr lang="da-DK" dirty="0" err="1"/>
                        <a:t>received</a:t>
                      </a:r>
                      <a:r>
                        <a:rPr lang="da-DK" dirty="0"/>
                        <a:t> research </a:t>
                      </a:r>
                      <a:r>
                        <a:rPr lang="da-DK" dirty="0" err="1"/>
                        <a:t>funding</a:t>
                      </a:r>
                      <a:r>
                        <a:rPr lang="da-DK" dirty="0"/>
                        <a:t>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Viiv</a:t>
                      </a:r>
                      <a:r>
                        <a:rPr lang="da-DK" dirty="0"/>
                        <a:t>, Gilead, MSD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379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I do</a:t>
                      </a:r>
                      <a:r>
                        <a:rPr lang="da-DK" b="1" dirty="0"/>
                        <a:t> not </a:t>
                      </a:r>
                      <a:r>
                        <a:rPr lang="da-DK" dirty="0" err="1"/>
                        <a:t>receive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personal</a:t>
                      </a:r>
                      <a:r>
                        <a:rPr lang="da-DK" dirty="0"/>
                        <a:t> </a:t>
                      </a:r>
                      <a:r>
                        <a:rPr lang="da-DK" dirty="0" err="1"/>
                        <a:t>funding</a:t>
                      </a:r>
                      <a:r>
                        <a:rPr lang="da-DK" dirty="0"/>
                        <a:t> from </a:t>
                      </a:r>
                      <a:r>
                        <a:rPr lang="da-DK" dirty="0" err="1"/>
                        <a:t>any</a:t>
                      </a:r>
                      <a:r>
                        <a:rPr lang="da-DK" dirty="0"/>
                        <a:t> of the </a:t>
                      </a:r>
                      <a:r>
                        <a:rPr lang="da-DK" dirty="0" err="1"/>
                        <a:t>companies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9670937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516F0FF6-330C-45AB-97A9-0320D4A9D557}"/>
              </a:ext>
            </a:extLst>
          </p:cNvPr>
          <p:cNvSpPr/>
          <p:nvPr/>
        </p:nvSpPr>
        <p:spPr>
          <a:xfrm>
            <a:off x="622663" y="5282978"/>
            <a:ext cx="6805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Institution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received</a:t>
            </a:r>
            <a:r>
              <a:rPr lang="da-DK" dirty="0"/>
              <a:t> </a:t>
            </a:r>
            <a:r>
              <a:rPr lang="da-DK" dirty="0" err="1"/>
              <a:t>funding</a:t>
            </a:r>
            <a:r>
              <a:rPr lang="da-DK" dirty="0"/>
              <a:t> from:</a:t>
            </a:r>
          </a:p>
          <a:p>
            <a:r>
              <a:rPr lang="da-DK" dirty="0"/>
              <a:t>NIAID, European </a:t>
            </a:r>
            <a:r>
              <a:rPr lang="da-DK" dirty="0" err="1"/>
              <a:t>Commission</a:t>
            </a:r>
            <a:r>
              <a:rPr lang="da-DK" dirty="0"/>
              <a:t>, Danish National Research Foundation</a:t>
            </a:r>
          </a:p>
        </p:txBody>
      </p:sp>
    </p:spTree>
    <p:extLst>
      <p:ext uri="{BB962C8B-B14F-4D97-AF65-F5344CB8AC3E}">
        <p14:creationId xmlns:p14="http://schemas.microsoft.com/office/powerpoint/2010/main" val="227621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HIV </a:t>
            </a:r>
            <a:r>
              <a:rPr lang="da-DK" dirty="0" err="1"/>
              <a:t>control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3557847" y="1903601"/>
            <a:ext cx="5128953" cy="37822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Ellipse 2"/>
          <p:cNvSpPr/>
          <p:nvPr/>
        </p:nvSpPr>
        <p:spPr>
          <a:xfrm>
            <a:off x="498764" y="1903601"/>
            <a:ext cx="5128953" cy="37822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397433" y="2984254"/>
            <a:ext cx="8456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Testing</a:t>
            </a:r>
            <a:endParaRPr lang="da-DK" dirty="0"/>
          </a:p>
          <a:p>
            <a:r>
              <a:rPr lang="da-DK" dirty="0"/>
              <a:t>for</a:t>
            </a:r>
          </a:p>
          <a:p>
            <a:r>
              <a:rPr lang="da-DK" dirty="0"/>
              <a:t>HIV</a:t>
            </a:r>
          </a:p>
          <a:p>
            <a:r>
              <a:rPr lang="da-DK" dirty="0"/>
              <a:t>+</a:t>
            </a:r>
          </a:p>
          <a:p>
            <a:r>
              <a:rPr lang="da-DK" dirty="0" err="1"/>
              <a:t>linkage</a:t>
            </a:r>
            <a:endParaRPr lang="da-DK" dirty="0"/>
          </a:p>
          <a:p>
            <a:r>
              <a:rPr lang="da-DK" dirty="0"/>
              <a:t>to </a:t>
            </a:r>
            <a:r>
              <a:rPr lang="da-DK" dirty="0" err="1"/>
              <a:t>care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281377" y="3785068"/>
            <a:ext cx="26711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Access to ART for all PLHIV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503388" y="2787508"/>
            <a:ext cx="1796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Treatment</a:t>
            </a:r>
            <a:endParaRPr lang="da-DK" dirty="0"/>
          </a:p>
          <a:p>
            <a:r>
              <a:rPr lang="da-DK" dirty="0"/>
              <a:t>of </a:t>
            </a:r>
            <a:r>
              <a:rPr lang="da-DK" dirty="0" err="1"/>
              <a:t>co-infections</a:t>
            </a:r>
            <a:endParaRPr lang="da-DK" dirty="0"/>
          </a:p>
          <a:p>
            <a:r>
              <a:rPr lang="da-DK" dirty="0"/>
              <a:t>and </a:t>
            </a:r>
            <a:r>
              <a:rPr lang="da-DK" dirty="0" err="1"/>
              <a:t>co-morbidity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1349353" y="336288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PrEP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2412946" y="4220081"/>
            <a:ext cx="1181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Promotion</a:t>
            </a:r>
          </a:p>
          <a:p>
            <a:r>
              <a:rPr lang="da-DK" dirty="0"/>
              <a:t>of </a:t>
            </a:r>
            <a:r>
              <a:rPr lang="da-DK" dirty="0" err="1"/>
              <a:t>safe</a:t>
            </a:r>
            <a:r>
              <a:rPr lang="da-DK" dirty="0"/>
              <a:t> sex</a:t>
            </a:r>
          </a:p>
          <a:p>
            <a:r>
              <a:rPr lang="da-DK" dirty="0" err="1"/>
              <a:t>behaviour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2528638" y="2325843"/>
            <a:ext cx="1048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Diagnose</a:t>
            </a:r>
          </a:p>
          <a:p>
            <a:r>
              <a:rPr lang="da-DK" dirty="0"/>
              <a:t>and </a:t>
            </a:r>
            <a:r>
              <a:rPr lang="da-DK" dirty="0" err="1"/>
              <a:t>treat</a:t>
            </a:r>
            <a:endParaRPr lang="da-DK" dirty="0"/>
          </a:p>
          <a:p>
            <a:r>
              <a:rPr lang="da-DK" dirty="0" err="1"/>
              <a:t>STD’s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6264945" y="4681746"/>
            <a:ext cx="17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Retention in </a:t>
            </a:r>
            <a:r>
              <a:rPr lang="da-DK" dirty="0" err="1"/>
              <a:t>care</a:t>
            </a:r>
            <a:endParaRPr lang="da-DK" dirty="0"/>
          </a:p>
        </p:txBody>
      </p:sp>
      <p:sp>
        <p:nvSpPr>
          <p:cNvPr id="14" name="Tekstboks 13"/>
          <p:cNvSpPr txBox="1"/>
          <p:nvPr/>
        </p:nvSpPr>
        <p:spPr>
          <a:xfrm>
            <a:off x="1528512" y="403541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PEP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113056" y="5846218"/>
            <a:ext cx="322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dirty="0"/>
              <a:t>Limit transmission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516210" y="5837557"/>
            <a:ext cx="4368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dirty="0" err="1"/>
              <a:t>Improve</a:t>
            </a:r>
            <a:r>
              <a:rPr lang="da-DK" sz="3200" dirty="0"/>
              <a:t> </a:t>
            </a:r>
            <a:r>
              <a:rPr lang="da-DK" sz="3200" dirty="0" err="1"/>
              <a:t>health</a:t>
            </a:r>
            <a:r>
              <a:rPr lang="da-DK" sz="3200" dirty="0"/>
              <a:t> for PLHIV</a:t>
            </a:r>
          </a:p>
        </p:txBody>
      </p:sp>
    </p:spTree>
    <p:extLst>
      <p:ext uri="{BB962C8B-B14F-4D97-AF65-F5344CB8AC3E}">
        <p14:creationId xmlns:p14="http://schemas.microsoft.com/office/powerpoint/2010/main" val="275339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E3FD61A-4A62-46D1-9F0D-0CEF1872C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47" y="1924334"/>
            <a:ext cx="8481629" cy="399879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1347" y="6051261"/>
            <a:ext cx="63642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Source: UNAIDS. Global AIDS Update 2017.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9706" y="177405"/>
            <a:ext cx="7669567" cy="1143000"/>
          </a:xfrm>
        </p:spPr>
        <p:txBody>
          <a:bodyPr>
            <a:noAutofit/>
          </a:bodyPr>
          <a:lstStyle/>
          <a:p>
            <a:r>
              <a:rPr lang="en-US" sz="3200" dirty="0"/>
              <a:t>ART coverage and AIDS related deaths, Western and </a:t>
            </a:r>
            <a:r>
              <a:rPr lang="en-US" sz="3200" dirty="0" smtClean="0"/>
              <a:t>Central </a:t>
            </a:r>
            <a:r>
              <a:rPr lang="en-US" sz="3200" dirty="0"/>
              <a:t>Europe, </a:t>
            </a:r>
            <a:br>
              <a:rPr lang="en-US" sz="3200" dirty="0"/>
            </a:br>
            <a:r>
              <a:rPr lang="en-US" sz="3200" dirty="0"/>
              <a:t>2000-2016</a:t>
            </a:r>
          </a:p>
        </p:txBody>
      </p:sp>
    </p:spTree>
    <p:extLst>
      <p:ext uri="{BB962C8B-B14F-4D97-AF65-F5344CB8AC3E}">
        <p14:creationId xmlns:p14="http://schemas.microsoft.com/office/powerpoint/2010/main" val="137186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44DDBE2-0050-4514-B529-9C904ED5E825}"/>
              </a:ext>
            </a:extLst>
          </p:cNvPr>
          <p:cNvSpPr txBox="1">
            <a:spLocks/>
          </p:cNvSpPr>
          <p:nvPr/>
        </p:nvSpPr>
        <p:spPr>
          <a:xfrm>
            <a:off x="914400" y="31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/>
              <a:t>ART coverage and AIDS related deaths, Eastern Europe and </a:t>
            </a:r>
            <a:r>
              <a:rPr lang="en-US" sz="3200" dirty="0" smtClean="0"/>
              <a:t>Central </a:t>
            </a:r>
            <a:r>
              <a:rPr lang="en-US" sz="3200" dirty="0"/>
              <a:t>Asia </a:t>
            </a:r>
            <a:br>
              <a:rPr lang="en-US" sz="3200" dirty="0"/>
            </a:br>
            <a:r>
              <a:rPr lang="en-US" sz="3200" dirty="0"/>
              <a:t>2000-2016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2AE30E-C09B-4A07-B140-EC1C6A94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5247"/>
            <a:ext cx="8208912" cy="342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5B5EC6-2051-4B09-BE72-4C373B0F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372883"/>
            <a:ext cx="4333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ECB2AEB6-5846-449A-82B0-D9B5684C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41" y="5968135"/>
            <a:ext cx="63642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Source: UNAIDS. Global AIDS Update 2017. </a:t>
            </a:r>
          </a:p>
        </p:txBody>
      </p:sp>
    </p:spTree>
    <p:extLst>
      <p:ext uri="{BB962C8B-B14F-4D97-AF65-F5344CB8AC3E}">
        <p14:creationId xmlns:p14="http://schemas.microsoft.com/office/powerpoint/2010/main" val="25253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579371"/>
              </p:ext>
            </p:extLst>
          </p:nvPr>
        </p:nvGraphicFramePr>
        <p:xfrm>
          <a:off x="755576" y="1556792"/>
          <a:ext cx="7536567" cy="42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588386" y="122238"/>
            <a:ext cx="8918575" cy="11430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HIV treatment coverage by country</a:t>
            </a:r>
            <a:br>
              <a:rPr lang="en-US" altLang="en-US" sz="3200" dirty="0"/>
            </a:br>
            <a:r>
              <a:rPr lang="en-US" altLang="en-US" sz="3200" dirty="0" smtClean="0"/>
              <a:t>Eastern </a:t>
            </a:r>
            <a:r>
              <a:rPr lang="en-US" altLang="en-US" sz="3200" dirty="0"/>
              <a:t>Europe and </a:t>
            </a:r>
            <a:r>
              <a:rPr lang="en-US" altLang="en-US" sz="3200" dirty="0" smtClean="0"/>
              <a:t>Central </a:t>
            </a:r>
            <a:r>
              <a:rPr lang="en-US" altLang="en-US" sz="3200" dirty="0"/>
              <a:t>Asia, 2016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9961" y="5997327"/>
            <a:ext cx="63642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Source: UNAIDS. Global AIDS Update 2017. </a:t>
            </a:r>
          </a:p>
        </p:txBody>
      </p:sp>
    </p:spTree>
    <p:extLst>
      <p:ext uri="{BB962C8B-B14F-4D97-AF65-F5344CB8AC3E}">
        <p14:creationId xmlns:p14="http://schemas.microsoft.com/office/powerpoint/2010/main" val="374176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96" y="154718"/>
            <a:ext cx="8165504" cy="1143000"/>
          </a:xfrm>
        </p:spPr>
        <p:txBody>
          <a:bodyPr>
            <a:normAutofit fontScale="90000"/>
          </a:bodyPr>
          <a:lstStyle/>
          <a:p>
            <a:r>
              <a:rPr lang="en-GB" sz="3500" dirty="0">
                <a:latin typeface="Calibri" panose="020F0502020204030204" pitchFamily="34" charset="0"/>
              </a:rPr>
              <a:t>Progress toward achieving the second </a:t>
            </a:r>
            <a:r>
              <a:rPr lang="en-GB" sz="3500" dirty="0" smtClean="0">
                <a:latin typeface="Calibri" panose="020F0502020204030204" pitchFamily="34" charset="0"/>
              </a:rPr>
              <a:t>90: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sz="3600" b="0" dirty="0" smtClean="0">
                <a:latin typeface="Calibri" panose="020F0502020204030204" pitchFamily="34" charset="0"/>
              </a:rPr>
              <a:t>90</a:t>
            </a:r>
            <a:r>
              <a:rPr lang="en-GB" sz="3600" b="0" dirty="0">
                <a:latin typeface="Calibri" panose="020F0502020204030204" pitchFamily="34" charset="0"/>
              </a:rPr>
              <a:t>% of those diagnosed on </a:t>
            </a:r>
            <a:r>
              <a:rPr lang="en-GB" sz="3600" b="0" dirty="0" smtClean="0">
                <a:latin typeface="Calibri" panose="020F0502020204030204" pitchFamily="34" charset="0"/>
              </a:rPr>
              <a:t>ART</a:t>
            </a:r>
            <a:endParaRPr lang="en-GB" sz="36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6112889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Source: ECDC. 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48434"/>
          <a:stretch/>
        </p:blipFill>
        <p:spPr>
          <a:xfrm>
            <a:off x="1316182" y="1466772"/>
            <a:ext cx="6564283" cy="4663153"/>
          </a:xfrm>
        </p:spPr>
      </p:pic>
    </p:spTree>
    <p:extLst>
      <p:ext uri="{BB962C8B-B14F-4D97-AF65-F5344CB8AC3E}">
        <p14:creationId xmlns:p14="http://schemas.microsoft.com/office/powerpoint/2010/main" val="254327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71" y="189675"/>
            <a:ext cx="7177763" cy="822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3100" dirty="0">
                <a:latin typeface="Calibri" panose="020F0502020204030204" pitchFamily="34" charset="0"/>
                <a:cs typeface="+mj-cs"/>
              </a:rPr>
              <a:t>Policies on ART initiation in European countries </a:t>
            </a:r>
            <a:r>
              <a:rPr lang="en-GB" altLang="en-US" sz="2400" b="0" dirty="0">
                <a:latin typeface="Calibri" panose="020F0502020204030204" pitchFamily="34" charset="0"/>
                <a:cs typeface="+mj-cs"/>
              </a:rPr>
              <a:t>2014 </a:t>
            </a:r>
            <a:r>
              <a:rPr lang="en-GB" altLang="en-US" sz="2400" b="0" dirty="0">
                <a:latin typeface="Calibri" panose="020F0502020204030204" pitchFamily="34" charset="0"/>
              </a:rPr>
              <a:t>(n=49)</a:t>
            </a:r>
            <a:r>
              <a:rPr lang="en-GB" altLang="en-US" sz="2400" b="0" dirty="0">
                <a:latin typeface="Calibri" panose="020F0502020204030204" pitchFamily="34" charset="0"/>
                <a:cs typeface="+mj-cs"/>
              </a:rPr>
              <a:t>, 2016 </a:t>
            </a:r>
            <a:r>
              <a:rPr lang="en-GB" altLang="en-US" sz="2400" b="0" dirty="0">
                <a:latin typeface="Calibri" panose="020F0502020204030204" pitchFamily="34" charset="0"/>
              </a:rPr>
              <a:t>(n=47)</a:t>
            </a:r>
            <a:r>
              <a:rPr lang="en-GB" altLang="en-US" sz="2400" b="0" dirty="0">
                <a:latin typeface="Calibri" panose="020F0502020204030204" pitchFamily="34" charset="0"/>
                <a:cs typeface="+mj-cs"/>
              </a:rPr>
              <a:t>, 2018 (n=52)</a:t>
            </a:r>
            <a:endParaRPr lang="en-GB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715657" y="5975675"/>
            <a:ext cx="7120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5657" y="5939099"/>
            <a:ext cx="527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676175"/>
              </p:ext>
            </p:extLst>
          </p:nvPr>
        </p:nvGraphicFramePr>
        <p:xfrm>
          <a:off x="129025" y="965200"/>
          <a:ext cx="8830492" cy="514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2198" t="10674" r="33297" b="7040"/>
          <a:stretch/>
        </p:blipFill>
        <p:spPr>
          <a:xfrm rot="1169263">
            <a:off x="2287145" y="1540774"/>
            <a:ext cx="1613713" cy="232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1465" t="11026" r="32564" b="7275"/>
          <a:stretch/>
        </p:blipFill>
        <p:spPr>
          <a:xfrm rot="20816661">
            <a:off x="2382596" y="3158721"/>
            <a:ext cx="1629650" cy="229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57200" y="6112889"/>
            <a:ext cx="7528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Source: ECDC.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Dublin Declaration monitoring 2018; validated unpublished data.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36985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1_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NAIDS Ocean">
    <a:dk1>
      <a:sysClr val="windowText" lastClr="000000"/>
    </a:dk1>
    <a:lt1>
      <a:sysClr val="window" lastClr="FFFFFF"/>
    </a:lt1>
    <a:dk2>
      <a:srgbClr val="70C8BE"/>
    </a:dk2>
    <a:lt2>
      <a:srgbClr val="D8D5CF"/>
    </a:lt2>
    <a:accent1>
      <a:srgbClr val="70C8BE"/>
    </a:accent1>
    <a:accent2>
      <a:srgbClr val="E31837"/>
    </a:accent2>
    <a:accent3>
      <a:srgbClr val="00A99A"/>
    </a:accent3>
    <a:accent4>
      <a:srgbClr val="78BCC1"/>
    </a:accent4>
    <a:accent5>
      <a:srgbClr val="63CDF6"/>
    </a:accent5>
    <a:accent6>
      <a:srgbClr val="CDC884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6037</TotalTime>
  <Words>1468</Words>
  <Application>Microsoft Macintosh PowerPoint</Application>
  <PresentationFormat>Présentation à l'écran (4:3)</PresentationFormat>
  <Paragraphs>340</Paragraphs>
  <Slides>26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AIDS 2016_Template</vt:lpstr>
      <vt:lpstr>1_AIDS 2016_Template</vt:lpstr>
      <vt:lpstr>Addressing the second 90: How can treatment scale-up across the European region be accelerated? </vt:lpstr>
      <vt:lpstr>Quality of HIV-Care and Management – Benchmarking and Regional Differences across Europe</vt:lpstr>
      <vt:lpstr>Disclosure</vt:lpstr>
      <vt:lpstr>HIV control</vt:lpstr>
      <vt:lpstr>ART coverage and AIDS related deaths, Western and Central Europe,  2000-2016</vt:lpstr>
      <vt:lpstr>Présentation PowerPoint</vt:lpstr>
      <vt:lpstr>HIV treatment coverage by country Eastern Europe and Central Asia, 2016</vt:lpstr>
      <vt:lpstr>Progress toward achieving the second 90: 90% of those diagnosed on ART</vt:lpstr>
      <vt:lpstr>Policies on ART initiation in European countries 2014 (n=49), 2016 (n=47), 2018 (n=52)</vt:lpstr>
      <vt:lpstr>What is the average length of time between a confirmed HIV diagnosis and the start of treatment?</vt:lpstr>
      <vt:lpstr>PARTNER Study  (Partners of people on ART: a New Evaluation of the Risks)  </vt:lpstr>
      <vt:lpstr>Présentation PowerPoint</vt:lpstr>
      <vt:lpstr>Présentation PowerPoint</vt:lpstr>
      <vt:lpstr>RESPOND right side CoC project</vt:lpstr>
      <vt:lpstr>Optimization</vt:lpstr>
      <vt:lpstr>Major Areas for ARV Optimization in HIV Therapy</vt:lpstr>
      <vt:lpstr>Where Should Optimization Focus ?</vt:lpstr>
      <vt:lpstr>Enthusiasm for a treatment as a function of time since first entering clinical testing</vt:lpstr>
      <vt:lpstr>First trimester exposure and  possible teratogenicity </vt:lpstr>
      <vt:lpstr>Response to dolutegravir/efavirenz based ART in persons on rimampicin-based TB treatment: interim report from INSPIRING trial</vt:lpstr>
      <vt:lpstr>Dolutegravir (50 mg qd, day 0 - onwards) and Isoniazid and rifapentine (qw, day 4 – onwards) in 4 healthy persons:  unexpected cytokine-storm related drug-induced liver injury in 2</vt:lpstr>
      <vt:lpstr>Présentation PowerPoint</vt:lpstr>
      <vt:lpstr>Summary of optimization profiles of new ARVs recommended in  2016 WHO ARV guidelines - comparative analysis  </vt:lpstr>
      <vt:lpstr>Summary</vt:lpstr>
      <vt:lpstr>How close are we to reaching the 90-90-90 targets?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Joelle Verluyten</cp:lastModifiedBy>
  <cp:revision>46</cp:revision>
  <cp:lastPrinted>2017-01-16T15:31:13Z</cp:lastPrinted>
  <dcterms:created xsi:type="dcterms:W3CDTF">2017-01-13T09:09:35Z</dcterms:created>
  <dcterms:modified xsi:type="dcterms:W3CDTF">2018-07-23T06:20:41Z</dcterms:modified>
</cp:coreProperties>
</file>